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0" r:id="rId2"/>
    <p:sldId id="302" r:id="rId3"/>
    <p:sldId id="284" r:id="rId4"/>
    <p:sldId id="285" r:id="rId5"/>
    <p:sldId id="261" r:id="rId6"/>
    <p:sldId id="262" r:id="rId7"/>
    <p:sldId id="263" r:id="rId8"/>
    <p:sldId id="289" r:id="rId9"/>
    <p:sldId id="286" r:id="rId10"/>
    <p:sldId id="296" r:id="rId11"/>
    <p:sldId id="287" r:id="rId12"/>
    <p:sldId id="297" r:id="rId13"/>
    <p:sldId id="291" r:id="rId14"/>
    <p:sldId id="300" r:id="rId15"/>
    <p:sldId id="298" r:id="rId16"/>
    <p:sldId id="274" r:id="rId17"/>
    <p:sldId id="295" r:id="rId18"/>
    <p:sldId id="301" r:id="rId19"/>
    <p:sldId id="281" r:id="rId20"/>
    <p:sldId id="270" r:id="rId21"/>
    <p:sldId id="265" r:id="rId22"/>
    <p:sldId id="299" r:id="rId23"/>
    <p:sldId id="266" r:id="rId24"/>
    <p:sldId id="267" r:id="rId25"/>
    <p:sldId id="290" r:id="rId26"/>
    <p:sldId id="276" r:id="rId27"/>
    <p:sldId id="292" r:id="rId28"/>
    <p:sldId id="277" r:id="rId29"/>
    <p:sldId id="293" r:id="rId30"/>
    <p:sldId id="279" r:id="rId31"/>
    <p:sldId id="294" r:id="rId32"/>
    <p:sldId id="278" r:id="rId33"/>
    <p:sldId id="282" r:id="rId34"/>
    <p:sldId id="283" r:id="rId35"/>
    <p:sldId id="28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Volk" initials="JV" lastIdx="3" clrIdx="0"/>
  <p:cmAuthor id="1" name="srumple" initials="SR"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120A"/>
    <a:srgbClr val="5029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7304" autoAdjust="0"/>
  </p:normalViewPr>
  <p:slideViewPr>
    <p:cSldViewPr snapToGrid="0" snapToObjects="1">
      <p:cViewPr>
        <p:scale>
          <a:sx n="67" d="100"/>
          <a:sy n="67" d="100"/>
        </p:scale>
        <p:origin x="-1254" y="-6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812B9-DB1A-471F-9ECD-32195F8FB3C4}" type="doc">
      <dgm:prSet loTypeId="urn:microsoft.com/office/officeart/2005/8/layout/process4" loCatId="list" qsTypeId="urn:microsoft.com/office/officeart/2005/8/quickstyle/3d3" qsCatId="3D" csTypeId="urn:microsoft.com/office/officeart/2005/8/colors/accent2_2" csCatId="accent2" phldr="1"/>
      <dgm:spPr/>
      <dgm:t>
        <a:bodyPr/>
        <a:lstStyle/>
        <a:p>
          <a:endParaRPr lang="en-US"/>
        </a:p>
      </dgm:t>
    </dgm:pt>
    <dgm:pt modelId="{45A7F266-C9FD-4BBF-995C-A5CE23B97D92}">
      <dgm:prSet phldrT="[Text]" custT="1"/>
      <dgm:spPr/>
      <dgm:t>
        <a:bodyPr/>
        <a:lstStyle/>
        <a:p>
          <a:r>
            <a:rPr lang="en-US" sz="2000" b="1" dirty="0" smtClean="0">
              <a:solidFill>
                <a:schemeClr val="tx2">
                  <a:lumMod val="50000"/>
                </a:schemeClr>
              </a:solidFill>
            </a:rPr>
            <a:t>Preventive Healthcare Plans =</a:t>
          </a:r>
          <a:endParaRPr lang="en-US" sz="2000" b="1" dirty="0">
            <a:solidFill>
              <a:schemeClr val="tx2">
                <a:lumMod val="50000"/>
              </a:schemeClr>
            </a:solidFill>
          </a:endParaRPr>
        </a:p>
      </dgm:t>
    </dgm:pt>
    <dgm:pt modelId="{B5DA5C76-D88B-40F2-90CC-4CD6DFE4C0A2}" type="parTrans" cxnId="{E123F7E7-40CF-4EC0-88B9-0AF96565058E}">
      <dgm:prSet/>
      <dgm:spPr/>
      <dgm:t>
        <a:bodyPr/>
        <a:lstStyle/>
        <a:p>
          <a:endParaRPr lang="en-US" sz="1600">
            <a:solidFill>
              <a:schemeClr val="tx2">
                <a:lumMod val="50000"/>
              </a:schemeClr>
            </a:solidFill>
          </a:endParaRPr>
        </a:p>
      </dgm:t>
    </dgm:pt>
    <dgm:pt modelId="{7DD4D460-8A9A-4889-81A6-3B0A468E9D09}" type="sibTrans" cxnId="{E123F7E7-40CF-4EC0-88B9-0AF96565058E}">
      <dgm:prSet/>
      <dgm:spPr/>
      <dgm:t>
        <a:bodyPr/>
        <a:lstStyle/>
        <a:p>
          <a:endParaRPr lang="en-US" sz="1600">
            <a:solidFill>
              <a:schemeClr val="tx2">
                <a:lumMod val="50000"/>
              </a:schemeClr>
            </a:solidFill>
          </a:endParaRPr>
        </a:p>
      </dgm:t>
    </dgm:pt>
    <dgm:pt modelId="{C1A8CB23-4E95-45B4-B86D-E29FEFCD7034}">
      <dgm:prSet phldrT="[Text]" custT="1"/>
      <dgm:spPr/>
      <dgm:t>
        <a:bodyPr/>
        <a:lstStyle/>
        <a:p>
          <a:r>
            <a:rPr lang="en-US" sz="1800" smtClean="0">
              <a:solidFill>
                <a:schemeClr val="tx2">
                  <a:lumMod val="50000"/>
                </a:schemeClr>
              </a:solidFill>
            </a:rPr>
            <a:t>The ability for more pet owners to provide their pets with quality care</a:t>
          </a:r>
          <a:endParaRPr lang="en-US" sz="1800" dirty="0">
            <a:solidFill>
              <a:schemeClr val="tx2">
                <a:lumMod val="50000"/>
              </a:schemeClr>
            </a:solidFill>
          </a:endParaRPr>
        </a:p>
      </dgm:t>
    </dgm:pt>
    <dgm:pt modelId="{F65ADD70-F5CF-416E-A8F1-27385263D634}" type="parTrans" cxnId="{EF4FC30D-0D49-4780-B4D3-4D5770206837}">
      <dgm:prSet/>
      <dgm:spPr/>
      <dgm:t>
        <a:bodyPr/>
        <a:lstStyle/>
        <a:p>
          <a:endParaRPr lang="en-US" sz="1600">
            <a:solidFill>
              <a:schemeClr val="tx2">
                <a:lumMod val="50000"/>
              </a:schemeClr>
            </a:solidFill>
          </a:endParaRPr>
        </a:p>
      </dgm:t>
    </dgm:pt>
    <dgm:pt modelId="{63D3E7D1-17BE-4101-A6B1-01664B089CE8}" type="sibTrans" cxnId="{EF4FC30D-0D49-4780-B4D3-4D5770206837}">
      <dgm:prSet/>
      <dgm:spPr/>
      <dgm:t>
        <a:bodyPr/>
        <a:lstStyle/>
        <a:p>
          <a:endParaRPr lang="en-US" sz="1600">
            <a:solidFill>
              <a:schemeClr val="tx2">
                <a:lumMod val="50000"/>
              </a:schemeClr>
            </a:solidFill>
          </a:endParaRPr>
        </a:p>
      </dgm:t>
    </dgm:pt>
    <dgm:pt modelId="{608CD7E3-9148-46C0-9EA9-5A2D4407D0BC}">
      <dgm:prSet phldrT="[Text]" custT="1"/>
      <dgm:spPr/>
      <dgm:t>
        <a:bodyPr/>
        <a:lstStyle/>
        <a:p>
          <a:endParaRPr lang="en-US" sz="1600" dirty="0">
            <a:solidFill>
              <a:schemeClr val="tx2">
                <a:lumMod val="50000"/>
              </a:schemeClr>
            </a:solidFill>
          </a:endParaRPr>
        </a:p>
      </dgm:t>
    </dgm:pt>
    <dgm:pt modelId="{DCD39B80-0D73-49F3-B8A1-0EA85A68346D}" type="parTrans" cxnId="{E127727C-FD12-4923-9115-D52116BD2BBC}">
      <dgm:prSet/>
      <dgm:spPr/>
      <dgm:t>
        <a:bodyPr/>
        <a:lstStyle/>
        <a:p>
          <a:endParaRPr lang="en-US" sz="1600">
            <a:solidFill>
              <a:schemeClr val="tx2">
                <a:lumMod val="50000"/>
              </a:schemeClr>
            </a:solidFill>
          </a:endParaRPr>
        </a:p>
      </dgm:t>
    </dgm:pt>
    <dgm:pt modelId="{A237D69B-8670-40D4-B735-85AE216A83D0}" type="sibTrans" cxnId="{E127727C-FD12-4923-9115-D52116BD2BBC}">
      <dgm:prSet/>
      <dgm:spPr/>
      <dgm:t>
        <a:bodyPr/>
        <a:lstStyle/>
        <a:p>
          <a:endParaRPr lang="en-US" sz="1600">
            <a:solidFill>
              <a:schemeClr val="tx2">
                <a:lumMod val="50000"/>
              </a:schemeClr>
            </a:solidFill>
          </a:endParaRPr>
        </a:p>
      </dgm:t>
    </dgm:pt>
    <dgm:pt modelId="{99093C20-7328-420E-A6E0-FD25F4699960}">
      <dgm:prSet phldrT="[Text]" custT="1"/>
      <dgm:spPr/>
      <dgm:t>
        <a:bodyPr/>
        <a:lstStyle/>
        <a:p>
          <a:r>
            <a:rPr lang="en-US" sz="1800" smtClean="0">
              <a:solidFill>
                <a:schemeClr val="tx2">
                  <a:lumMod val="50000"/>
                </a:schemeClr>
              </a:solidFill>
            </a:rPr>
            <a:t>Increased “touch points” as a result of regularly scheduled visits</a:t>
          </a:r>
          <a:endParaRPr lang="en-US" sz="1800" dirty="0">
            <a:solidFill>
              <a:schemeClr val="tx2">
                <a:lumMod val="50000"/>
              </a:schemeClr>
            </a:solidFill>
          </a:endParaRPr>
        </a:p>
      </dgm:t>
    </dgm:pt>
    <dgm:pt modelId="{AF8B5582-83B0-41C5-9147-DA31C4BB7CCE}" type="parTrans" cxnId="{4CAC1ABC-079B-44D6-9EDB-01745B5A1059}">
      <dgm:prSet/>
      <dgm:spPr/>
      <dgm:t>
        <a:bodyPr/>
        <a:lstStyle/>
        <a:p>
          <a:endParaRPr lang="en-US" sz="1600">
            <a:solidFill>
              <a:schemeClr val="tx2">
                <a:lumMod val="50000"/>
              </a:schemeClr>
            </a:solidFill>
          </a:endParaRPr>
        </a:p>
      </dgm:t>
    </dgm:pt>
    <dgm:pt modelId="{3C46A915-2720-443C-BBAD-B83833FDE50E}" type="sibTrans" cxnId="{4CAC1ABC-079B-44D6-9EDB-01745B5A1059}">
      <dgm:prSet/>
      <dgm:spPr/>
      <dgm:t>
        <a:bodyPr/>
        <a:lstStyle/>
        <a:p>
          <a:endParaRPr lang="en-US" sz="1600">
            <a:solidFill>
              <a:schemeClr val="tx2">
                <a:lumMod val="50000"/>
              </a:schemeClr>
            </a:solidFill>
          </a:endParaRPr>
        </a:p>
      </dgm:t>
    </dgm:pt>
    <dgm:pt modelId="{AADC73B3-FEBB-4511-8E77-0FFDCEECDD8E}">
      <dgm:prSet phldrT="[Text]" custT="1"/>
      <dgm:spPr/>
      <dgm:t>
        <a:bodyPr/>
        <a:lstStyle/>
        <a:p>
          <a:endParaRPr lang="en-US" sz="1600" dirty="0">
            <a:solidFill>
              <a:schemeClr val="tx2">
                <a:lumMod val="50000"/>
              </a:schemeClr>
            </a:solidFill>
          </a:endParaRPr>
        </a:p>
      </dgm:t>
    </dgm:pt>
    <dgm:pt modelId="{6C49AD87-E334-4748-BAEF-6407D954DD12}" type="parTrans" cxnId="{4B69ACC6-CA8E-4615-8FE9-AAF85CCF96BF}">
      <dgm:prSet/>
      <dgm:spPr/>
      <dgm:t>
        <a:bodyPr/>
        <a:lstStyle/>
        <a:p>
          <a:endParaRPr lang="en-US" sz="1600">
            <a:solidFill>
              <a:schemeClr val="tx2">
                <a:lumMod val="50000"/>
              </a:schemeClr>
            </a:solidFill>
          </a:endParaRPr>
        </a:p>
      </dgm:t>
    </dgm:pt>
    <dgm:pt modelId="{FCADC4A3-980B-4417-8DA4-C30812396143}" type="sibTrans" cxnId="{4B69ACC6-CA8E-4615-8FE9-AAF85CCF96BF}">
      <dgm:prSet/>
      <dgm:spPr/>
      <dgm:t>
        <a:bodyPr/>
        <a:lstStyle/>
        <a:p>
          <a:endParaRPr lang="en-US" sz="1600">
            <a:solidFill>
              <a:schemeClr val="tx2">
                <a:lumMod val="50000"/>
              </a:schemeClr>
            </a:solidFill>
          </a:endParaRPr>
        </a:p>
      </dgm:t>
    </dgm:pt>
    <dgm:pt modelId="{699CCB5D-D889-49FF-8A87-42DD82010365}">
      <dgm:prSet phldrT="[Text]" custT="1"/>
      <dgm:spPr/>
      <dgm:t>
        <a:bodyPr/>
        <a:lstStyle/>
        <a:p>
          <a:r>
            <a:rPr lang="en-US" sz="1800" dirty="0" smtClean="0">
              <a:solidFill>
                <a:schemeClr val="tx2">
                  <a:lumMod val="50000"/>
                </a:schemeClr>
              </a:solidFill>
            </a:rPr>
            <a:t>Increased client/practice bonding opportunities</a:t>
          </a:r>
          <a:endParaRPr lang="en-US" sz="1800" dirty="0">
            <a:solidFill>
              <a:schemeClr val="tx2">
                <a:lumMod val="50000"/>
              </a:schemeClr>
            </a:solidFill>
          </a:endParaRPr>
        </a:p>
      </dgm:t>
    </dgm:pt>
    <dgm:pt modelId="{4865620E-7B02-4DDA-BBD8-1942FDD35DD4}" type="parTrans" cxnId="{6FDF43CF-ACBD-4DE3-9ADB-38FC64459BE3}">
      <dgm:prSet/>
      <dgm:spPr/>
      <dgm:t>
        <a:bodyPr/>
        <a:lstStyle/>
        <a:p>
          <a:endParaRPr lang="en-US" sz="1600">
            <a:solidFill>
              <a:schemeClr val="tx2">
                <a:lumMod val="50000"/>
              </a:schemeClr>
            </a:solidFill>
          </a:endParaRPr>
        </a:p>
      </dgm:t>
    </dgm:pt>
    <dgm:pt modelId="{C0B47D17-5329-47EC-9365-43BA8FE25685}" type="sibTrans" cxnId="{6FDF43CF-ACBD-4DE3-9ADB-38FC64459BE3}">
      <dgm:prSet/>
      <dgm:spPr/>
      <dgm:t>
        <a:bodyPr/>
        <a:lstStyle/>
        <a:p>
          <a:endParaRPr lang="en-US" sz="1600">
            <a:solidFill>
              <a:schemeClr val="tx2">
                <a:lumMod val="50000"/>
              </a:schemeClr>
            </a:solidFill>
          </a:endParaRPr>
        </a:p>
      </dgm:t>
    </dgm:pt>
    <dgm:pt modelId="{401DB9E2-592C-4C87-9000-A91AC83B89F4}">
      <dgm:prSet custT="1"/>
      <dgm:spPr/>
      <dgm:t>
        <a:bodyPr/>
        <a:lstStyle/>
        <a:p>
          <a:endParaRPr lang="en-US" sz="1600" dirty="0">
            <a:solidFill>
              <a:schemeClr val="tx2">
                <a:lumMod val="50000"/>
              </a:schemeClr>
            </a:solidFill>
          </a:endParaRPr>
        </a:p>
      </dgm:t>
    </dgm:pt>
    <dgm:pt modelId="{DFEF87C6-B6AA-4892-AB0D-A45F9D2B4644}" type="parTrans" cxnId="{E6F9634E-58F9-4901-8EC4-77FF330C6F4E}">
      <dgm:prSet/>
      <dgm:spPr/>
      <dgm:t>
        <a:bodyPr/>
        <a:lstStyle/>
        <a:p>
          <a:endParaRPr lang="en-US" sz="1600">
            <a:solidFill>
              <a:schemeClr val="tx2">
                <a:lumMod val="50000"/>
              </a:schemeClr>
            </a:solidFill>
          </a:endParaRPr>
        </a:p>
      </dgm:t>
    </dgm:pt>
    <dgm:pt modelId="{0374DF21-FBCB-4896-B6E3-BFBDA3FED81E}" type="sibTrans" cxnId="{E6F9634E-58F9-4901-8EC4-77FF330C6F4E}">
      <dgm:prSet/>
      <dgm:spPr/>
      <dgm:t>
        <a:bodyPr/>
        <a:lstStyle/>
        <a:p>
          <a:endParaRPr lang="en-US" sz="1600">
            <a:solidFill>
              <a:schemeClr val="tx2">
                <a:lumMod val="50000"/>
              </a:schemeClr>
            </a:solidFill>
          </a:endParaRPr>
        </a:p>
      </dgm:t>
    </dgm:pt>
    <dgm:pt modelId="{4449D813-FD1F-49CD-81CF-90235C71CC40}">
      <dgm:prSet custT="1"/>
      <dgm:spPr/>
      <dgm:t>
        <a:bodyPr/>
        <a:lstStyle/>
        <a:p>
          <a:r>
            <a:rPr lang="en-US" sz="1800" dirty="0" smtClean="0">
              <a:solidFill>
                <a:schemeClr val="tx2">
                  <a:lumMod val="50000"/>
                </a:schemeClr>
              </a:solidFill>
            </a:rPr>
            <a:t>Increased client trust in care recommendations</a:t>
          </a:r>
          <a:endParaRPr lang="en-US" sz="1800" dirty="0">
            <a:solidFill>
              <a:schemeClr val="tx2">
                <a:lumMod val="50000"/>
              </a:schemeClr>
            </a:solidFill>
          </a:endParaRPr>
        </a:p>
      </dgm:t>
    </dgm:pt>
    <dgm:pt modelId="{D586322B-56CD-4D73-87E1-EA2FA11F67FC}" type="parTrans" cxnId="{22626982-8C5A-47A0-BBA3-B8EEF2F38A1A}">
      <dgm:prSet/>
      <dgm:spPr/>
      <dgm:t>
        <a:bodyPr/>
        <a:lstStyle/>
        <a:p>
          <a:endParaRPr lang="en-US" sz="1600">
            <a:solidFill>
              <a:schemeClr val="tx2">
                <a:lumMod val="50000"/>
              </a:schemeClr>
            </a:solidFill>
          </a:endParaRPr>
        </a:p>
      </dgm:t>
    </dgm:pt>
    <dgm:pt modelId="{DAB59526-B486-4491-81CD-B44567E7F020}" type="sibTrans" cxnId="{22626982-8C5A-47A0-BBA3-B8EEF2F38A1A}">
      <dgm:prSet/>
      <dgm:spPr/>
      <dgm:t>
        <a:bodyPr/>
        <a:lstStyle/>
        <a:p>
          <a:endParaRPr lang="en-US" sz="1600">
            <a:solidFill>
              <a:schemeClr val="tx2">
                <a:lumMod val="50000"/>
              </a:schemeClr>
            </a:solidFill>
          </a:endParaRPr>
        </a:p>
      </dgm:t>
    </dgm:pt>
    <dgm:pt modelId="{92A4007F-FA24-4CC1-B1AD-1B3D0A71FDFA}">
      <dgm:prSet custT="1"/>
      <dgm:spPr/>
      <dgm:t>
        <a:bodyPr/>
        <a:lstStyle/>
        <a:p>
          <a:r>
            <a:rPr lang="en-US" sz="2000" b="1" dirty="0" smtClean="0">
              <a:solidFill>
                <a:schemeClr val="tx2">
                  <a:lumMod val="50000"/>
                </a:schemeClr>
              </a:solidFill>
            </a:rPr>
            <a:t>Results =</a:t>
          </a:r>
          <a:endParaRPr lang="en-US" sz="2000" b="1" dirty="0">
            <a:solidFill>
              <a:schemeClr val="tx2">
                <a:lumMod val="50000"/>
              </a:schemeClr>
            </a:solidFill>
          </a:endParaRPr>
        </a:p>
      </dgm:t>
    </dgm:pt>
    <dgm:pt modelId="{5256B52E-6178-4016-A659-80ACE53332E5}" type="parTrans" cxnId="{D25CB393-0211-4A78-A2C1-BF4FC8F18C77}">
      <dgm:prSet/>
      <dgm:spPr/>
      <dgm:t>
        <a:bodyPr/>
        <a:lstStyle/>
        <a:p>
          <a:endParaRPr lang="en-US" sz="1600">
            <a:solidFill>
              <a:schemeClr val="tx2">
                <a:lumMod val="50000"/>
              </a:schemeClr>
            </a:solidFill>
          </a:endParaRPr>
        </a:p>
      </dgm:t>
    </dgm:pt>
    <dgm:pt modelId="{10FBAE8E-CA2B-478D-A925-D7C7054CF057}" type="sibTrans" cxnId="{D25CB393-0211-4A78-A2C1-BF4FC8F18C77}">
      <dgm:prSet/>
      <dgm:spPr/>
      <dgm:t>
        <a:bodyPr/>
        <a:lstStyle/>
        <a:p>
          <a:endParaRPr lang="en-US" sz="1600">
            <a:solidFill>
              <a:schemeClr val="tx2">
                <a:lumMod val="50000"/>
              </a:schemeClr>
            </a:solidFill>
          </a:endParaRPr>
        </a:p>
      </dgm:t>
    </dgm:pt>
    <dgm:pt modelId="{9658DE45-3221-4C89-A917-850F7C9DA2E4}">
      <dgm:prSet custT="1"/>
      <dgm:spPr/>
      <dgm:t>
        <a:bodyPr/>
        <a:lstStyle/>
        <a:p>
          <a:r>
            <a:rPr lang="en-US" sz="1800" dirty="0" smtClean="0">
              <a:solidFill>
                <a:schemeClr val="tx2">
                  <a:lumMod val="50000"/>
                </a:schemeClr>
              </a:solidFill>
            </a:rPr>
            <a:t>Increased health and wellness for a greater number of our patients</a:t>
          </a:r>
          <a:endParaRPr lang="en-US" sz="1800" dirty="0">
            <a:solidFill>
              <a:schemeClr val="tx2">
                <a:lumMod val="50000"/>
              </a:schemeClr>
            </a:solidFill>
          </a:endParaRPr>
        </a:p>
      </dgm:t>
    </dgm:pt>
    <dgm:pt modelId="{ECAF1F73-DF2A-4CDF-B871-40449BB80AC6}" type="parTrans" cxnId="{8BF94BBE-40F5-453A-9CC4-9CB7C4B867F7}">
      <dgm:prSet/>
      <dgm:spPr/>
      <dgm:t>
        <a:bodyPr/>
        <a:lstStyle/>
        <a:p>
          <a:endParaRPr lang="en-US" sz="1600">
            <a:solidFill>
              <a:schemeClr val="tx2">
                <a:lumMod val="50000"/>
              </a:schemeClr>
            </a:solidFill>
          </a:endParaRPr>
        </a:p>
      </dgm:t>
    </dgm:pt>
    <dgm:pt modelId="{838EFE87-6EFD-4981-A1AA-613A5CC43E1B}" type="sibTrans" cxnId="{8BF94BBE-40F5-453A-9CC4-9CB7C4B867F7}">
      <dgm:prSet/>
      <dgm:spPr/>
      <dgm:t>
        <a:bodyPr/>
        <a:lstStyle/>
        <a:p>
          <a:endParaRPr lang="en-US" sz="1600">
            <a:solidFill>
              <a:schemeClr val="tx2">
                <a:lumMod val="50000"/>
              </a:schemeClr>
            </a:solidFill>
          </a:endParaRPr>
        </a:p>
      </dgm:t>
    </dgm:pt>
    <dgm:pt modelId="{6BC2B1C4-8B8B-4BB9-92A2-EA1E04AF95E7}" type="pres">
      <dgm:prSet presAssocID="{132812B9-DB1A-471F-9ECD-32195F8FB3C4}" presName="Name0" presStyleCnt="0">
        <dgm:presLayoutVars>
          <dgm:dir/>
          <dgm:animLvl val="lvl"/>
          <dgm:resizeHandles val="exact"/>
        </dgm:presLayoutVars>
      </dgm:prSet>
      <dgm:spPr/>
      <dgm:t>
        <a:bodyPr/>
        <a:lstStyle/>
        <a:p>
          <a:endParaRPr lang="en-US"/>
        </a:p>
      </dgm:t>
    </dgm:pt>
    <dgm:pt modelId="{274B43EE-0BD9-459B-83BC-40E3A0D386C9}" type="pres">
      <dgm:prSet presAssocID="{92A4007F-FA24-4CC1-B1AD-1B3D0A71FDFA}" presName="boxAndChildren" presStyleCnt="0"/>
      <dgm:spPr/>
      <dgm:t>
        <a:bodyPr/>
        <a:lstStyle/>
        <a:p>
          <a:endParaRPr lang="en-US"/>
        </a:p>
      </dgm:t>
    </dgm:pt>
    <dgm:pt modelId="{99BED1C2-97FD-46A6-B2F7-ADD00741A8EA}" type="pres">
      <dgm:prSet presAssocID="{92A4007F-FA24-4CC1-B1AD-1B3D0A71FDFA}" presName="parentTextBox" presStyleLbl="node1" presStyleIdx="0" presStyleCnt="5"/>
      <dgm:spPr/>
      <dgm:t>
        <a:bodyPr/>
        <a:lstStyle/>
        <a:p>
          <a:endParaRPr lang="en-US"/>
        </a:p>
      </dgm:t>
    </dgm:pt>
    <dgm:pt modelId="{CD0E2B5B-6583-4A0B-9AC8-DAD326368FE6}" type="pres">
      <dgm:prSet presAssocID="{92A4007F-FA24-4CC1-B1AD-1B3D0A71FDFA}" presName="entireBox" presStyleLbl="node1" presStyleIdx="0" presStyleCnt="5" custLinFactNeighborY="513"/>
      <dgm:spPr/>
      <dgm:t>
        <a:bodyPr/>
        <a:lstStyle/>
        <a:p>
          <a:endParaRPr lang="en-US"/>
        </a:p>
      </dgm:t>
    </dgm:pt>
    <dgm:pt modelId="{4D4BED8C-8A72-453D-BDCC-D4510D33D52A}" type="pres">
      <dgm:prSet presAssocID="{92A4007F-FA24-4CC1-B1AD-1B3D0A71FDFA}" presName="descendantBox" presStyleCnt="0"/>
      <dgm:spPr/>
      <dgm:t>
        <a:bodyPr/>
        <a:lstStyle/>
        <a:p>
          <a:endParaRPr lang="en-US"/>
        </a:p>
      </dgm:t>
    </dgm:pt>
    <dgm:pt modelId="{9857FFAD-1C99-46F0-AFE8-F548052D84E0}" type="pres">
      <dgm:prSet presAssocID="{9658DE45-3221-4C89-A917-850F7C9DA2E4}" presName="childTextBox" presStyleLbl="fgAccFollowNode1" presStyleIdx="0" presStyleCnt="5">
        <dgm:presLayoutVars>
          <dgm:bulletEnabled val="1"/>
        </dgm:presLayoutVars>
      </dgm:prSet>
      <dgm:spPr/>
      <dgm:t>
        <a:bodyPr/>
        <a:lstStyle/>
        <a:p>
          <a:endParaRPr lang="en-US"/>
        </a:p>
      </dgm:t>
    </dgm:pt>
    <dgm:pt modelId="{E79EB9D3-D7D6-4875-B640-9824C73231E9}" type="pres">
      <dgm:prSet presAssocID="{0374DF21-FBCB-4896-B6E3-BFBDA3FED81E}" presName="sp" presStyleCnt="0"/>
      <dgm:spPr/>
      <dgm:t>
        <a:bodyPr/>
        <a:lstStyle/>
        <a:p>
          <a:endParaRPr lang="en-US"/>
        </a:p>
      </dgm:t>
    </dgm:pt>
    <dgm:pt modelId="{F421CF45-A3DF-4BEC-A1D0-B1656F66F376}" type="pres">
      <dgm:prSet presAssocID="{401DB9E2-592C-4C87-9000-A91AC83B89F4}" presName="arrowAndChildren" presStyleCnt="0"/>
      <dgm:spPr/>
      <dgm:t>
        <a:bodyPr/>
        <a:lstStyle/>
        <a:p>
          <a:endParaRPr lang="en-US"/>
        </a:p>
      </dgm:t>
    </dgm:pt>
    <dgm:pt modelId="{58D361F6-268F-4A13-BC06-15315E2C30D9}" type="pres">
      <dgm:prSet presAssocID="{401DB9E2-592C-4C87-9000-A91AC83B89F4}" presName="parentTextArrow" presStyleLbl="node1" presStyleIdx="0" presStyleCnt="5"/>
      <dgm:spPr/>
      <dgm:t>
        <a:bodyPr/>
        <a:lstStyle/>
        <a:p>
          <a:endParaRPr lang="en-US"/>
        </a:p>
      </dgm:t>
    </dgm:pt>
    <dgm:pt modelId="{45349B17-87EC-43F4-8305-A6919F36FB56}" type="pres">
      <dgm:prSet presAssocID="{401DB9E2-592C-4C87-9000-A91AC83B89F4}" presName="arrow" presStyleLbl="node1" presStyleIdx="1" presStyleCnt="5"/>
      <dgm:spPr/>
      <dgm:t>
        <a:bodyPr/>
        <a:lstStyle/>
        <a:p>
          <a:endParaRPr lang="en-US"/>
        </a:p>
      </dgm:t>
    </dgm:pt>
    <dgm:pt modelId="{A5F07065-6BA2-407A-A701-A35303469829}" type="pres">
      <dgm:prSet presAssocID="{401DB9E2-592C-4C87-9000-A91AC83B89F4}" presName="descendantArrow" presStyleCnt="0"/>
      <dgm:spPr/>
      <dgm:t>
        <a:bodyPr/>
        <a:lstStyle/>
        <a:p>
          <a:endParaRPr lang="en-US"/>
        </a:p>
      </dgm:t>
    </dgm:pt>
    <dgm:pt modelId="{D0B1EF3B-895D-4775-B1F9-030C7EA318BF}" type="pres">
      <dgm:prSet presAssocID="{4449D813-FD1F-49CD-81CF-90235C71CC40}" presName="childTextArrow" presStyleLbl="fgAccFollowNode1" presStyleIdx="1" presStyleCnt="5">
        <dgm:presLayoutVars>
          <dgm:bulletEnabled val="1"/>
        </dgm:presLayoutVars>
      </dgm:prSet>
      <dgm:spPr/>
      <dgm:t>
        <a:bodyPr/>
        <a:lstStyle/>
        <a:p>
          <a:endParaRPr lang="en-US"/>
        </a:p>
      </dgm:t>
    </dgm:pt>
    <dgm:pt modelId="{8396C4D7-ED72-4F5C-9182-3936DE85747A}" type="pres">
      <dgm:prSet presAssocID="{FCADC4A3-980B-4417-8DA4-C30812396143}" presName="sp" presStyleCnt="0"/>
      <dgm:spPr/>
      <dgm:t>
        <a:bodyPr/>
        <a:lstStyle/>
        <a:p>
          <a:endParaRPr lang="en-US"/>
        </a:p>
      </dgm:t>
    </dgm:pt>
    <dgm:pt modelId="{826CE5C5-3A46-48E4-8DBD-475337DF15D9}" type="pres">
      <dgm:prSet presAssocID="{AADC73B3-FEBB-4511-8E77-0FFDCEECDD8E}" presName="arrowAndChildren" presStyleCnt="0"/>
      <dgm:spPr/>
      <dgm:t>
        <a:bodyPr/>
        <a:lstStyle/>
        <a:p>
          <a:endParaRPr lang="en-US"/>
        </a:p>
      </dgm:t>
    </dgm:pt>
    <dgm:pt modelId="{7CEE32F8-8237-4282-8FDE-152E3CD8A285}" type="pres">
      <dgm:prSet presAssocID="{AADC73B3-FEBB-4511-8E77-0FFDCEECDD8E}" presName="parentTextArrow" presStyleLbl="node1" presStyleIdx="1" presStyleCnt="5"/>
      <dgm:spPr/>
      <dgm:t>
        <a:bodyPr/>
        <a:lstStyle/>
        <a:p>
          <a:endParaRPr lang="en-US"/>
        </a:p>
      </dgm:t>
    </dgm:pt>
    <dgm:pt modelId="{2B4C92F6-F9A2-48CC-B406-A899F436743B}" type="pres">
      <dgm:prSet presAssocID="{AADC73B3-FEBB-4511-8E77-0FFDCEECDD8E}" presName="arrow" presStyleLbl="node1" presStyleIdx="2" presStyleCnt="5"/>
      <dgm:spPr/>
      <dgm:t>
        <a:bodyPr/>
        <a:lstStyle/>
        <a:p>
          <a:endParaRPr lang="en-US"/>
        </a:p>
      </dgm:t>
    </dgm:pt>
    <dgm:pt modelId="{BB312D69-2193-41CA-84EE-D0758D64AF18}" type="pres">
      <dgm:prSet presAssocID="{AADC73B3-FEBB-4511-8E77-0FFDCEECDD8E}" presName="descendantArrow" presStyleCnt="0"/>
      <dgm:spPr/>
      <dgm:t>
        <a:bodyPr/>
        <a:lstStyle/>
        <a:p>
          <a:endParaRPr lang="en-US"/>
        </a:p>
      </dgm:t>
    </dgm:pt>
    <dgm:pt modelId="{725FDE12-2C79-4437-AE11-B6B56414A670}" type="pres">
      <dgm:prSet presAssocID="{699CCB5D-D889-49FF-8A87-42DD82010365}" presName="childTextArrow" presStyleLbl="fgAccFollowNode1" presStyleIdx="2" presStyleCnt="5">
        <dgm:presLayoutVars>
          <dgm:bulletEnabled val="1"/>
        </dgm:presLayoutVars>
      </dgm:prSet>
      <dgm:spPr/>
      <dgm:t>
        <a:bodyPr/>
        <a:lstStyle/>
        <a:p>
          <a:endParaRPr lang="en-US"/>
        </a:p>
      </dgm:t>
    </dgm:pt>
    <dgm:pt modelId="{DF060648-8545-4E9C-BD36-81FEBA92CCBA}" type="pres">
      <dgm:prSet presAssocID="{A237D69B-8670-40D4-B735-85AE216A83D0}" presName="sp" presStyleCnt="0"/>
      <dgm:spPr/>
      <dgm:t>
        <a:bodyPr/>
        <a:lstStyle/>
        <a:p>
          <a:endParaRPr lang="en-US"/>
        </a:p>
      </dgm:t>
    </dgm:pt>
    <dgm:pt modelId="{8E7715E9-35A1-4637-A114-CC86ED1DD9C6}" type="pres">
      <dgm:prSet presAssocID="{608CD7E3-9148-46C0-9EA9-5A2D4407D0BC}" presName="arrowAndChildren" presStyleCnt="0"/>
      <dgm:spPr/>
      <dgm:t>
        <a:bodyPr/>
        <a:lstStyle/>
        <a:p>
          <a:endParaRPr lang="en-US"/>
        </a:p>
      </dgm:t>
    </dgm:pt>
    <dgm:pt modelId="{2491E7E5-1E25-45A5-AEF3-6B6CA049D886}" type="pres">
      <dgm:prSet presAssocID="{608CD7E3-9148-46C0-9EA9-5A2D4407D0BC}" presName="parentTextArrow" presStyleLbl="node1" presStyleIdx="2" presStyleCnt="5"/>
      <dgm:spPr/>
      <dgm:t>
        <a:bodyPr/>
        <a:lstStyle/>
        <a:p>
          <a:endParaRPr lang="en-US"/>
        </a:p>
      </dgm:t>
    </dgm:pt>
    <dgm:pt modelId="{D90AE22F-EA39-4529-8E02-61CEA8DC7AA0}" type="pres">
      <dgm:prSet presAssocID="{608CD7E3-9148-46C0-9EA9-5A2D4407D0BC}" presName="arrow" presStyleLbl="node1" presStyleIdx="3" presStyleCnt="5"/>
      <dgm:spPr/>
      <dgm:t>
        <a:bodyPr/>
        <a:lstStyle/>
        <a:p>
          <a:endParaRPr lang="en-US"/>
        </a:p>
      </dgm:t>
    </dgm:pt>
    <dgm:pt modelId="{3108631D-ADA2-40DA-ADB4-E2A8906421D2}" type="pres">
      <dgm:prSet presAssocID="{608CD7E3-9148-46C0-9EA9-5A2D4407D0BC}" presName="descendantArrow" presStyleCnt="0"/>
      <dgm:spPr/>
      <dgm:t>
        <a:bodyPr/>
        <a:lstStyle/>
        <a:p>
          <a:endParaRPr lang="en-US"/>
        </a:p>
      </dgm:t>
    </dgm:pt>
    <dgm:pt modelId="{3E48BE00-8539-47C7-B16B-81F6F47332A2}" type="pres">
      <dgm:prSet presAssocID="{99093C20-7328-420E-A6E0-FD25F4699960}" presName="childTextArrow" presStyleLbl="fgAccFollowNode1" presStyleIdx="3" presStyleCnt="5">
        <dgm:presLayoutVars>
          <dgm:bulletEnabled val="1"/>
        </dgm:presLayoutVars>
      </dgm:prSet>
      <dgm:spPr/>
      <dgm:t>
        <a:bodyPr/>
        <a:lstStyle/>
        <a:p>
          <a:endParaRPr lang="en-US"/>
        </a:p>
      </dgm:t>
    </dgm:pt>
    <dgm:pt modelId="{7F1DCE04-34C4-4C59-B877-D68F3A485995}" type="pres">
      <dgm:prSet presAssocID="{7DD4D460-8A9A-4889-81A6-3B0A468E9D09}" presName="sp" presStyleCnt="0"/>
      <dgm:spPr/>
      <dgm:t>
        <a:bodyPr/>
        <a:lstStyle/>
        <a:p>
          <a:endParaRPr lang="en-US"/>
        </a:p>
      </dgm:t>
    </dgm:pt>
    <dgm:pt modelId="{E366FECE-A8B8-4AA2-9C0A-DBA7500C3A16}" type="pres">
      <dgm:prSet presAssocID="{45A7F266-C9FD-4BBF-995C-A5CE23B97D92}" presName="arrowAndChildren" presStyleCnt="0"/>
      <dgm:spPr/>
      <dgm:t>
        <a:bodyPr/>
        <a:lstStyle/>
        <a:p>
          <a:endParaRPr lang="en-US"/>
        </a:p>
      </dgm:t>
    </dgm:pt>
    <dgm:pt modelId="{63A8D974-0969-488F-B469-464A877195F9}" type="pres">
      <dgm:prSet presAssocID="{45A7F266-C9FD-4BBF-995C-A5CE23B97D92}" presName="parentTextArrow" presStyleLbl="node1" presStyleIdx="3" presStyleCnt="5"/>
      <dgm:spPr/>
      <dgm:t>
        <a:bodyPr/>
        <a:lstStyle/>
        <a:p>
          <a:endParaRPr lang="en-US"/>
        </a:p>
      </dgm:t>
    </dgm:pt>
    <dgm:pt modelId="{287C4C56-3FBD-4CB2-B98F-CCAE88AE2AF4}" type="pres">
      <dgm:prSet presAssocID="{45A7F266-C9FD-4BBF-995C-A5CE23B97D92}" presName="arrow" presStyleLbl="node1" presStyleIdx="4" presStyleCnt="5" custScaleY="100441"/>
      <dgm:spPr/>
      <dgm:t>
        <a:bodyPr/>
        <a:lstStyle/>
        <a:p>
          <a:endParaRPr lang="en-US"/>
        </a:p>
      </dgm:t>
    </dgm:pt>
    <dgm:pt modelId="{84746C76-8AD5-4D6C-8292-03FD44CD3A21}" type="pres">
      <dgm:prSet presAssocID="{45A7F266-C9FD-4BBF-995C-A5CE23B97D92}" presName="descendantArrow" presStyleCnt="0"/>
      <dgm:spPr/>
      <dgm:t>
        <a:bodyPr/>
        <a:lstStyle/>
        <a:p>
          <a:endParaRPr lang="en-US"/>
        </a:p>
      </dgm:t>
    </dgm:pt>
    <dgm:pt modelId="{C74A6256-59A1-4FDF-8351-CDB8CD24A7A6}" type="pres">
      <dgm:prSet presAssocID="{C1A8CB23-4E95-45B4-B86D-E29FEFCD7034}" presName="childTextArrow" presStyleLbl="fgAccFollowNode1" presStyleIdx="4" presStyleCnt="5">
        <dgm:presLayoutVars>
          <dgm:bulletEnabled val="1"/>
        </dgm:presLayoutVars>
      </dgm:prSet>
      <dgm:spPr/>
      <dgm:t>
        <a:bodyPr/>
        <a:lstStyle/>
        <a:p>
          <a:endParaRPr lang="en-US"/>
        </a:p>
      </dgm:t>
    </dgm:pt>
  </dgm:ptLst>
  <dgm:cxnLst>
    <dgm:cxn modelId="{98C1A590-A47F-41C3-A748-85EDC57BEE13}" type="presOf" srcId="{92A4007F-FA24-4CC1-B1AD-1B3D0A71FDFA}" destId="{99BED1C2-97FD-46A6-B2F7-ADD00741A8EA}" srcOrd="0" destOrd="0" presId="urn:microsoft.com/office/officeart/2005/8/layout/process4"/>
    <dgm:cxn modelId="{4B69ACC6-CA8E-4615-8FE9-AAF85CCF96BF}" srcId="{132812B9-DB1A-471F-9ECD-32195F8FB3C4}" destId="{AADC73B3-FEBB-4511-8E77-0FFDCEECDD8E}" srcOrd="2" destOrd="0" parTransId="{6C49AD87-E334-4748-BAEF-6407D954DD12}" sibTransId="{FCADC4A3-980B-4417-8DA4-C30812396143}"/>
    <dgm:cxn modelId="{3A3F8256-471B-4E41-9C24-0834BC633812}" type="presOf" srcId="{AADC73B3-FEBB-4511-8E77-0FFDCEECDD8E}" destId="{7CEE32F8-8237-4282-8FDE-152E3CD8A285}" srcOrd="0" destOrd="0" presId="urn:microsoft.com/office/officeart/2005/8/layout/process4"/>
    <dgm:cxn modelId="{B7560869-FE37-4AEF-A8DB-7A15D800B73D}" type="presOf" srcId="{45A7F266-C9FD-4BBF-995C-A5CE23B97D92}" destId="{287C4C56-3FBD-4CB2-B98F-CCAE88AE2AF4}" srcOrd="1" destOrd="0" presId="urn:microsoft.com/office/officeart/2005/8/layout/process4"/>
    <dgm:cxn modelId="{4CAC1ABC-079B-44D6-9EDB-01745B5A1059}" srcId="{608CD7E3-9148-46C0-9EA9-5A2D4407D0BC}" destId="{99093C20-7328-420E-A6E0-FD25F4699960}" srcOrd="0" destOrd="0" parTransId="{AF8B5582-83B0-41C5-9147-DA31C4BB7CCE}" sibTransId="{3C46A915-2720-443C-BBAD-B83833FDE50E}"/>
    <dgm:cxn modelId="{8BF94BBE-40F5-453A-9CC4-9CB7C4B867F7}" srcId="{92A4007F-FA24-4CC1-B1AD-1B3D0A71FDFA}" destId="{9658DE45-3221-4C89-A917-850F7C9DA2E4}" srcOrd="0" destOrd="0" parTransId="{ECAF1F73-DF2A-4CDF-B871-40449BB80AC6}" sibTransId="{838EFE87-6EFD-4981-A1AA-613A5CC43E1B}"/>
    <dgm:cxn modelId="{5204BE0B-3BAD-48C0-9299-60ACD35B8121}" type="presOf" srcId="{AADC73B3-FEBB-4511-8E77-0FFDCEECDD8E}" destId="{2B4C92F6-F9A2-48CC-B406-A899F436743B}" srcOrd="1" destOrd="0" presId="urn:microsoft.com/office/officeart/2005/8/layout/process4"/>
    <dgm:cxn modelId="{22626982-8C5A-47A0-BBA3-B8EEF2F38A1A}" srcId="{401DB9E2-592C-4C87-9000-A91AC83B89F4}" destId="{4449D813-FD1F-49CD-81CF-90235C71CC40}" srcOrd="0" destOrd="0" parTransId="{D586322B-56CD-4D73-87E1-EA2FA11F67FC}" sibTransId="{DAB59526-B486-4491-81CD-B44567E7F020}"/>
    <dgm:cxn modelId="{4F5748C1-7579-44D1-99EE-5AD773E764A1}" type="presOf" srcId="{92A4007F-FA24-4CC1-B1AD-1B3D0A71FDFA}" destId="{CD0E2B5B-6583-4A0B-9AC8-DAD326368FE6}" srcOrd="1" destOrd="0" presId="urn:microsoft.com/office/officeart/2005/8/layout/process4"/>
    <dgm:cxn modelId="{E123F7E7-40CF-4EC0-88B9-0AF96565058E}" srcId="{132812B9-DB1A-471F-9ECD-32195F8FB3C4}" destId="{45A7F266-C9FD-4BBF-995C-A5CE23B97D92}" srcOrd="0" destOrd="0" parTransId="{B5DA5C76-D88B-40F2-90CC-4CD6DFE4C0A2}" sibTransId="{7DD4D460-8A9A-4889-81A6-3B0A468E9D09}"/>
    <dgm:cxn modelId="{E6F9634E-58F9-4901-8EC4-77FF330C6F4E}" srcId="{132812B9-DB1A-471F-9ECD-32195F8FB3C4}" destId="{401DB9E2-592C-4C87-9000-A91AC83B89F4}" srcOrd="3" destOrd="0" parTransId="{DFEF87C6-B6AA-4892-AB0D-A45F9D2B4644}" sibTransId="{0374DF21-FBCB-4896-B6E3-BFBDA3FED81E}"/>
    <dgm:cxn modelId="{5FA6E48E-4F0C-4DF9-B382-A467897B5716}" type="presOf" srcId="{608CD7E3-9148-46C0-9EA9-5A2D4407D0BC}" destId="{D90AE22F-EA39-4529-8E02-61CEA8DC7AA0}" srcOrd="1" destOrd="0" presId="urn:microsoft.com/office/officeart/2005/8/layout/process4"/>
    <dgm:cxn modelId="{D25CB393-0211-4A78-A2C1-BF4FC8F18C77}" srcId="{132812B9-DB1A-471F-9ECD-32195F8FB3C4}" destId="{92A4007F-FA24-4CC1-B1AD-1B3D0A71FDFA}" srcOrd="4" destOrd="0" parTransId="{5256B52E-6178-4016-A659-80ACE53332E5}" sibTransId="{10FBAE8E-CA2B-478D-A925-D7C7054CF057}"/>
    <dgm:cxn modelId="{68FD4BF6-9285-4F98-A02E-8DF249698256}" type="presOf" srcId="{401DB9E2-592C-4C87-9000-A91AC83B89F4}" destId="{58D361F6-268F-4A13-BC06-15315E2C30D9}" srcOrd="0" destOrd="0" presId="urn:microsoft.com/office/officeart/2005/8/layout/process4"/>
    <dgm:cxn modelId="{E127727C-FD12-4923-9115-D52116BD2BBC}" srcId="{132812B9-DB1A-471F-9ECD-32195F8FB3C4}" destId="{608CD7E3-9148-46C0-9EA9-5A2D4407D0BC}" srcOrd="1" destOrd="0" parTransId="{DCD39B80-0D73-49F3-B8A1-0EA85A68346D}" sibTransId="{A237D69B-8670-40D4-B735-85AE216A83D0}"/>
    <dgm:cxn modelId="{43AF8515-CA55-4765-8FD5-51C2815EFF3A}" type="presOf" srcId="{45A7F266-C9FD-4BBF-995C-A5CE23B97D92}" destId="{63A8D974-0969-488F-B469-464A877195F9}" srcOrd="0" destOrd="0" presId="urn:microsoft.com/office/officeart/2005/8/layout/process4"/>
    <dgm:cxn modelId="{6985E18F-E1D5-4757-9714-CC4181D71A31}" type="presOf" srcId="{608CD7E3-9148-46C0-9EA9-5A2D4407D0BC}" destId="{2491E7E5-1E25-45A5-AEF3-6B6CA049D886}" srcOrd="0" destOrd="0" presId="urn:microsoft.com/office/officeart/2005/8/layout/process4"/>
    <dgm:cxn modelId="{EF4FC30D-0D49-4780-B4D3-4D5770206837}" srcId="{45A7F266-C9FD-4BBF-995C-A5CE23B97D92}" destId="{C1A8CB23-4E95-45B4-B86D-E29FEFCD7034}" srcOrd="0" destOrd="0" parTransId="{F65ADD70-F5CF-416E-A8F1-27385263D634}" sibTransId="{63D3E7D1-17BE-4101-A6B1-01664B089CE8}"/>
    <dgm:cxn modelId="{6E5D5B06-215E-4ADA-859D-39A0B5FEEEEA}" type="presOf" srcId="{401DB9E2-592C-4C87-9000-A91AC83B89F4}" destId="{45349B17-87EC-43F4-8305-A6919F36FB56}" srcOrd="1" destOrd="0" presId="urn:microsoft.com/office/officeart/2005/8/layout/process4"/>
    <dgm:cxn modelId="{DCB516D7-2CD4-4108-94A7-007C1D885337}" type="presOf" srcId="{C1A8CB23-4E95-45B4-B86D-E29FEFCD7034}" destId="{C74A6256-59A1-4FDF-8351-CDB8CD24A7A6}" srcOrd="0" destOrd="0" presId="urn:microsoft.com/office/officeart/2005/8/layout/process4"/>
    <dgm:cxn modelId="{D4CEF7DB-699F-4B5A-B319-2B65784035D3}" type="presOf" srcId="{699CCB5D-D889-49FF-8A87-42DD82010365}" destId="{725FDE12-2C79-4437-AE11-B6B56414A670}" srcOrd="0" destOrd="0" presId="urn:microsoft.com/office/officeart/2005/8/layout/process4"/>
    <dgm:cxn modelId="{4E61719D-1769-45F7-9D25-ACA49FF4D0A7}" type="presOf" srcId="{99093C20-7328-420E-A6E0-FD25F4699960}" destId="{3E48BE00-8539-47C7-B16B-81F6F47332A2}" srcOrd="0" destOrd="0" presId="urn:microsoft.com/office/officeart/2005/8/layout/process4"/>
    <dgm:cxn modelId="{072F1188-A48C-4662-8840-985891BFAFDA}" type="presOf" srcId="{132812B9-DB1A-471F-9ECD-32195F8FB3C4}" destId="{6BC2B1C4-8B8B-4BB9-92A2-EA1E04AF95E7}" srcOrd="0" destOrd="0" presId="urn:microsoft.com/office/officeart/2005/8/layout/process4"/>
    <dgm:cxn modelId="{7BDAEA9A-B216-45F2-89DB-73AA9E5A179E}" type="presOf" srcId="{9658DE45-3221-4C89-A917-850F7C9DA2E4}" destId="{9857FFAD-1C99-46F0-AFE8-F548052D84E0}" srcOrd="0" destOrd="0" presId="urn:microsoft.com/office/officeart/2005/8/layout/process4"/>
    <dgm:cxn modelId="{6FDF43CF-ACBD-4DE3-9ADB-38FC64459BE3}" srcId="{AADC73B3-FEBB-4511-8E77-0FFDCEECDD8E}" destId="{699CCB5D-D889-49FF-8A87-42DD82010365}" srcOrd="0" destOrd="0" parTransId="{4865620E-7B02-4DDA-BBD8-1942FDD35DD4}" sibTransId="{C0B47D17-5329-47EC-9365-43BA8FE25685}"/>
    <dgm:cxn modelId="{1B79A178-FDF7-4D4D-B8B1-856A67523062}" type="presOf" srcId="{4449D813-FD1F-49CD-81CF-90235C71CC40}" destId="{D0B1EF3B-895D-4775-B1F9-030C7EA318BF}" srcOrd="0" destOrd="0" presId="urn:microsoft.com/office/officeart/2005/8/layout/process4"/>
    <dgm:cxn modelId="{EA6086FA-177C-4DFF-B40A-192D5AE6C318}" type="presParOf" srcId="{6BC2B1C4-8B8B-4BB9-92A2-EA1E04AF95E7}" destId="{274B43EE-0BD9-459B-83BC-40E3A0D386C9}" srcOrd="0" destOrd="0" presId="urn:microsoft.com/office/officeart/2005/8/layout/process4"/>
    <dgm:cxn modelId="{287EAAE0-FA07-44FF-B81A-7D1C0EB876C8}" type="presParOf" srcId="{274B43EE-0BD9-459B-83BC-40E3A0D386C9}" destId="{99BED1C2-97FD-46A6-B2F7-ADD00741A8EA}" srcOrd="0" destOrd="0" presId="urn:microsoft.com/office/officeart/2005/8/layout/process4"/>
    <dgm:cxn modelId="{98EDCD16-5CB4-4FDB-B0A4-4F546D766FC1}" type="presParOf" srcId="{274B43EE-0BD9-459B-83BC-40E3A0D386C9}" destId="{CD0E2B5B-6583-4A0B-9AC8-DAD326368FE6}" srcOrd="1" destOrd="0" presId="urn:microsoft.com/office/officeart/2005/8/layout/process4"/>
    <dgm:cxn modelId="{D88E0907-203C-4A25-AC0F-5D797E02683D}" type="presParOf" srcId="{274B43EE-0BD9-459B-83BC-40E3A0D386C9}" destId="{4D4BED8C-8A72-453D-BDCC-D4510D33D52A}" srcOrd="2" destOrd="0" presId="urn:microsoft.com/office/officeart/2005/8/layout/process4"/>
    <dgm:cxn modelId="{EAA7C882-6F71-404D-94B6-9D408EDF8FA4}" type="presParOf" srcId="{4D4BED8C-8A72-453D-BDCC-D4510D33D52A}" destId="{9857FFAD-1C99-46F0-AFE8-F548052D84E0}" srcOrd="0" destOrd="0" presId="urn:microsoft.com/office/officeart/2005/8/layout/process4"/>
    <dgm:cxn modelId="{445EA71F-476D-47C0-8839-CAA9AB389D60}" type="presParOf" srcId="{6BC2B1C4-8B8B-4BB9-92A2-EA1E04AF95E7}" destId="{E79EB9D3-D7D6-4875-B640-9824C73231E9}" srcOrd="1" destOrd="0" presId="urn:microsoft.com/office/officeart/2005/8/layout/process4"/>
    <dgm:cxn modelId="{6825CADC-4331-4553-A9A1-EC21BBCA6394}" type="presParOf" srcId="{6BC2B1C4-8B8B-4BB9-92A2-EA1E04AF95E7}" destId="{F421CF45-A3DF-4BEC-A1D0-B1656F66F376}" srcOrd="2" destOrd="0" presId="urn:microsoft.com/office/officeart/2005/8/layout/process4"/>
    <dgm:cxn modelId="{EBF15DDC-788F-407B-93C7-6226C682C55F}" type="presParOf" srcId="{F421CF45-A3DF-4BEC-A1D0-B1656F66F376}" destId="{58D361F6-268F-4A13-BC06-15315E2C30D9}" srcOrd="0" destOrd="0" presId="urn:microsoft.com/office/officeart/2005/8/layout/process4"/>
    <dgm:cxn modelId="{8409D111-A740-4BBD-BD11-5519E490E743}" type="presParOf" srcId="{F421CF45-A3DF-4BEC-A1D0-B1656F66F376}" destId="{45349B17-87EC-43F4-8305-A6919F36FB56}" srcOrd="1" destOrd="0" presId="urn:microsoft.com/office/officeart/2005/8/layout/process4"/>
    <dgm:cxn modelId="{DD6F7D33-50A2-470D-B5B1-4F5C17099925}" type="presParOf" srcId="{F421CF45-A3DF-4BEC-A1D0-B1656F66F376}" destId="{A5F07065-6BA2-407A-A701-A35303469829}" srcOrd="2" destOrd="0" presId="urn:microsoft.com/office/officeart/2005/8/layout/process4"/>
    <dgm:cxn modelId="{FCA1C7C2-F62F-4742-A913-3D4C4A535F80}" type="presParOf" srcId="{A5F07065-6BA2-407A-A701-A35303469829}" destId="{D0B1EF3B-895D-4775-B1F9-030C7EA318BF}" srcOrd="0" destOrd="0" presId="urn:microsoft.com/office/officeart/2005/8/layout/process4"/>
    <dgm:cxn modelId="{E37114D1-EE73-4835-945B-5F44ADFE7A6F}" type="presParOf" srcId="{6BC2B1C4-8B8B-4BB9-92A2-EA1E04AF95E7}" destId="{8396C4D7-ED72-4F5C-9182-3936DE85747A}" srcOrd="3" destOrd="0" presId="urn:microsoft.com/office/officeart/2005/8/layout/process4"/>
    <dgm:cxn modelId="{80D66AFF-076C-4EF8-9446-D782269976D5}" type="presParOf" srcId="{6BC2B1C4-8B8B-4BB9-92A2-EA1E04AF95E7}" destId="{826CE5C5-3A46-48E4-8DBD-475337DF15D9}" srcOrd="4" destOrd="0" presId="urn:microsoft.com/office/officeart/2005/8/layout/process4"/>
    <dgm:cxn modelId="{8C1BFE8B-1313-42D8-9B26-2D7C009632DB}" type="presParOf" srcId="{826CE5C5-3A46-48E4-8DBD-475337DF15D9}" destId="{7CEE32F8-8237-4282-8FDE-152E3CD8A285}" srcOrd="0" destOrd="0" presId="urn:microsoft.com/office/officeart/2005/8/layout/process4"/>
    <dgm:cxn modelId="{BDB162A1-3F98-4E1E-BB98-C72595C718FF}" type="presParOf" srcId="{826CE5C5-3A46-48E4-8DBD-475337DF15D9}" destId="{2B4C92F6-F9A2-48CC-B406-A899F436743B}" srcOrd="1" destOrd="0" presId="urn:microsoft.com/office/officeart/2005/8/layout/process4"/>
    <dgm:cxn modelId="{80B06487-44A4-4B66-B3F9-3EA1FE886ADB}" type="presParOf" srcId="{826CE5C5-3A46-48E4-8DBD-475337DF15D9}" destId="{BB312D69-2193-41CA-84EE-D0758D64AF18}" srcOrd="2" destOrd="0" presId="urn:microsoft.com/office/officeart/2005/8/layout/process4"/>
    <dgm:cxn modelId="{9DA5825D-220A-497D-A9D6-74AD3617C3B6}" type="presParOf" srcId="{BB312D69-2193-41CA-84EE-D0758D64AF18}" destId="{725FDE12-2C79-4437-AE11-B6B56414A670}" srcOrd="0" destOrd="0" presId="urn:microsoft.com/office/officeart/2005/8/layout/process4"/>
    <dgm:cxn modelId="{92C04C91-773C-4EAD-965D-178D5051A253}" type="presParOf" srcId="{6BC2B1C4-8B8B-4BB9-92A2-EA1E04AF95E7}" destId="{DF060648-8545-4E9C-BD36-81FEBA92CCBA}" srcOrd="5" destOrd="0" presId="urn:microsoft.com/office/officeart/2005/8/layout/process4"/>
    <dgm:cxn modelId="{F6FBAD8A-1DA8-455B-AAD5-57C1CE6D3FFB}" type="presParOf" srcId="{6BC2B1C4-8B8B-4BB9-92A2-EA1E04AF95E7}" destId="{8E7715E9-35A1-4637-A114-CC86ED1DD9C6}" srcOrd="6" destOrd="0" presId="urn:microsoft.com/office/officeart/2005/8/layout/process4"/>
    <dgm:cxn modelId="{35020339-7C39-4CDD-9C79-AF5D010EB6F7}" type="presParOf" srcId="{8E7715E9-35A1-4637-A114-CC86ED1DD9C6}" destId="{2491E7E5-1E25-45A5-AEF3-6B6CA049D886}" srcOrd="0" destOrd="0" presId="urn:microsoft.com/office/officeart/2005/8/layout/process4"/>
    <dgm:cxn modelId="{574368D9-ECC5-4EA5-9F29-C678DED707EF}" type="presParOf" srcId="{8E7715E9-35A1-4637-A114-CC86ED1DD9C6}" destId="{D90AE22F-EA39-4529-8E02-61CEA8DC7AA0}" srcOrd="1" destOrd="0" presId="urn:microsoft.com/office/officeart/2005/8/layout/process4"/>
    <dgm:cxn modelId="{F11EF862-81B0-4039-90EB-4AEF3AFE3AA5}" type="presParOf" srcId="{8E7715E9-35A1-4637-A114-CC86ED1DD9C6}" destId="{3108631D-ADA2-40DA-ADB4-E2A8906421D2}" srcOrd="2" destOrd="0" presId="urn:microsoft.com/office/officeart/2005/8/layout/process4"/>
    <dgm:cxn modelId="{EE7E2143-18A4-4B59-B01A-1D0D6D1A6F78}" type="presParOf" srcId="{3108631D-ADA2-40DA-ADB4-E2A8906421D2}" destId="{3E48BE00-8539-47C7-B16B-81F6F47332A2}" srcOrd="0" destOrd="0" presId="urn:microsoft.com/office/officeart/2005/8/layout/process4"/>
    <dgm:cxn modelId="{9650EB86-07DB-412B-AB47-1F61577B4A1E}" type="presParOf" srcId="{6BC2B1C4-8B8B-4BB9-92A2-EA1E04AF95E7}" destId="{7F1DCE04-34C4-4C59-B877-D68F3A485995}" srcOrd="7" destOrd="0" presId="urn:microsoft.com/office/officeart/2005/8/layout/process4"/>
    <dgm:cxn modelId="{B9CB3A9F-409C-4374-A702-A427CC79186B}" type="presParOf" srcId="{6BC2B1C4-8B8B-4BB9-92A2-EA1E04AF95E7}" destId="{E366FECE-A8B8-4AA2-9C0A-DBA7500C3A16}" srcOrd="8" destOrd="0" presId="urn:microsoft.com/office/officeart/2005/8/layout/process4"/>
    <dgm:cxn modelId="{30673DDC-8F38-449E-8E42-85F935E6CA1B}" type="presParOf" srcId="{E366FECE-A8B8-4AA2-9C0A-DBA7500C3A16}" destId="{63A8D974-0969-488F-B469-464A877195F9}" srcOrd="0" destOrd="0" presId="urn:microsoft.com/office/officeart/2005/8/layout/process4"/>
    <dgm:cxn modelId="{E0B54C82-3648-4B20-B2DF-1E1E0E8F5B14}" type="presParOf" srcId="{E366FECE-A8B8-4AA2-9C0A-DBA7500C3A16}" destId="{287C4C56-3FBD-4CB2-B98F-CCAE88AE2AF4}" srcOrd="1" destOrd="0" presId="urn:microsoft.com/office/officeart/2005/8/layout/process4"/>
    <dgm:cxn modelId="{D39CBDE6-5F0F-434E-AEFC-9AB68E283C60}" type="presParOf" srcId="{E366FECE-A8B8-4AA2-9C0A-DBA7500C3A16}" destId="{84746C76-8AD5-4D6C-8292-03FD44CD3A21}" srcOrd="2" destOrd="0" presId="urn:microsoft.com/office/officeart/2005/8/layout/process4"/>
    <dgm:cxn modelId="{5E449653-E0D7-470E-B0AA-0F932FFF8947}" type="presParOf" srcId="{84746C76-8AD5-4D6C-8292-03FD44CD3A21}" destId="{C74A6256-59A1-4FDF-8351-CDB8CD24A7A6}" srcOrd="0" destOrd="0" presId="urn:microsoft.com/office/officeart/2005/8/layout/process4"/>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5A3F2-08C4-45BA-9D63-252600E2B34C}"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382A465A-E5E0-43C6-9FAF-888EAD938692}">
      <dgm:prSet phldrT="[Text]" custT="1"/>
      <dgm:spPr/>
      <dgm:t>
        <a:bodyPr/>
        <a:lstStyle/>
        <a:p>
          <a:endParaRPr lang="en-US" sz="2400" b="1" dirty="0"/>
        </a:p>
      </dgm:t>
    </dgm:pt>
    <dgm:pt modelId="{1692E3E6-8160-48FC-828B-350E9F7431BC}" type="parTrans" cxnId="{9C88A456-8CB4-4F0E-BE39-2638A7DBFF44}">
      <dgm:prSet/>
      <dgm:spPr/>
      <dgm:t>
        <a:bodyPr/>
        <a:lstStyle/>
        <a:p>
          <a:endParaRPr lang="en-US"/>
        </a:p>
      </dgm:t>
    </dgm:pt>
    <dgm:pt modelId="{2E6B19E0-8D0D-4B5A-BD1D-3260D6C399EF}" type="sibTrans" cxnId="{9C88A456-8CB4-4F0E-BE39-2638A7DBFF44}">
      <dgm:prSet/>
      <dgm:spPr>
        <a:solidFill>
          <a:schemeClr val="bg1">
            <a:alpha val="90000"/>
          </a:schemeClr>
        </a:solidFill>
        <a:ln>
          <a:solidFill>
            <a:schemeClr val="tx2">
              <a:lumMod val="50000"/>
              <a:alpha val="90000"/>
            </a:schemeClr>
          </a:solidFill>
        </a:ln>
      </dgm:spPr>
      <dgm:t>
        <a:bodyPr/>
        <a:lstStyle/>
        <a:p>
          <a:r>
            <a:rPr lang="en-US" b="1" dirty="0" smtClean="0">
              <a:solidFill>
                <a:schemeClr val="tx2">
                  <a:lumMod val="50000"/>
                </a:schemeClr>
              </a:solidFill>
            </a:rPr>
            <a:t>12 months</a:t>
          </a:r>
          <a:endParaRPr lang="en-US" b="1" dirty="0">
            <a:solidFill>
              <a:schemeClr val="tx2">
                <a:lumMod val="50000"/>
              </a:schemeClr>
            </a:solidFill>
          </a:endParaRPr>
        </a:p>
      </dgm:t>
    </dgm:pt>
    <dgm:pt modelId="{25A7471B-07D3-4B9F-99A4-FC9AC7D83B98}">
      <dgm:prSet custT="1"/>
      <dgm:spPr/>
      <dgm:t>
        <a:bodyPr/>
        <a:lstStyle/>
        <a:p>
          <a:r>
            <a:rPr lang="en-US" sz="2000" b="1" dirty="0" smtClean="0">
              <a:solidFill>
                <a:schemeClr val="bg1"/>
              </a:solidFill>
            </a:rPr>
            <a:t>1st Comprehensive Exam</a:t>
          </a:r>
        </a:p>
      </dgm:t>
    </dgm:pt>
    <dgm:pt modelId="{50D79CB5-2361-40C5-A20C-4A8AF6EAF0F5}" type="parTrans" cxnId="{22D7D4D2-0EE0-478B-9BBC-B145077EA06A}">
      <dgm:prSet/>
      <dgm:spPr/>
      <dgm:t>
        <a:bodyPr/>
        <a:lstStyle/>
        <a:p>
          <a:endParaRPr lang="en-US"/>
        </a:p>
      </dgm:t>
    </dgm:pt>
    <dgm:pt modelId="{DAF04FEB-5226-4051-A1CB-0A51C25A0679}" type="sibTrans" cxnId="{22D7D4D2-0EE0-478B-9BBC-B145077EA06A}">
      <dgm:prSet/>
      <dgm:spPr/>
      <dgm:t>
        <a:bodyPr/>
        <a:lstStyle/>
        <a:p>
          <a:endParaRPr lang="en-US"/>
        </a:p>
      </dgm:t>
    </dgm:pt>
    <dgm:pt modelId="{32E90D63-E804-46A2-A690-F678E2E2E153}">
      <dgm:prSet phldrT="[Text]" custT="1"/>
      <dgm:spPr/>
      <dgm:t>
        <a:bodyPr/>
        <a:lstStyle/>
        <a:p>
          <a:r>
            <a:rPr lang="en-US" sz="2000" b="1" dirty="0" smtClean="0">
              <a:solidFill>
                <a:schemeClr val="bg1"/>
              </a:solidFill>
            </a:rPr>
            <a:t>2</a:t>
          </a:r>
          <a:r>
            <a:rPr lang="en-US" sz="2000" b="1" baseline="30000" dirty="0" smtClean="0">
              <a:solidFill>
                <a:schemeClr val="bg1"/>
              </a:solidFill>
            </a:rPr>
            <a:t>nd</a:t>
          </a:r>
          <a:r>
            <a:rPr lang="en-US" sz="2000" b="1" dirty="0" smtClean="0">
              <a:solidFill>
                <a:schemeClr val="bg1"/>
              </a:solidFill>
            </a:rPr>
            <a:t> Comprehensive Exam</a:t>
          </a:r>
          <a:endParaRPr lang="en-US" sz="2000" dirty="0">
            <a:solidFill>
              <a:schemeClr val="bg1"/>
            </a:solidFill>
          </a:endParaRPr>
        </a:p>
      </dgm:t>
    </dgm:pt>
    <dgm:pt modelId="{7E67C3B6-EA8E-463C-8007-5E0DA86D1034}" type="parTrans" cxnId="{DD0C32BA-F999-44F1-8B6E-7072FE820CD4}">
      <dgm:prSet/>
      <dgm:spPr/>
      <dgm:t>
        <a:bodyPr/>
        <a:lstStyle/>
        <a:p>
          <a:endParaRPr lang="en-US"/>
        </a:p>
      </dgm:t>
    </dgm:pt>
    <dgm:pt modelId="{DA55FA8A-10E8-4598-9CFC-482C87932DF0}" type="sibTrans" cxnId="{DD0C32BA-F999-44F1-8B6E-7072FE820CD4}">
      <dgm:prSet/>
      <dgm:spPr/>
      <dgm:t>
        <a:bodyPr/>
        <a:lstStyle/>
        <a:p>
          <a:endParaRPr lang="en-US"/>
        </a:p>
      </dgm:t>
    </dgm:pt>
    <dgm:pt modelId="{228A5D31-C731-463C-8FB1-E5E13EBB0748}">
      <dgm:prSet phldrT="[Text]" custT="1"/>
      <dgm:spPr/>
      <dgm:t>
        <a:bodyPr/>
        <a:lstStyle/>
        <a:p>
          <a:r>
            <a:rPr lang="en-US" sz="2000" dirty="0" smtClean="0">
              <a:solidFill>
                <a:schemeClr val="bg1"/>
              </a:solidFill>
            </a:rPr>
            <a:t>Schedule next exam for 6 months later  immediately following renewal date</a:t>
          </a:r>
          <a:endParaRPr lang="en-US" sz="2000" dirty="0">
            <a:solidFill>
              <a:schemeClr val="bg1"/>
            </a:solidFill>
          </a:endParaRPr>
        </a:p>
      </dgm:t>
    </dgm:pt>
    <dgm:pt modelId="{E7326339-F2E5-4383-BD42-D5701C173703}" type="parTrans" cxnId="{6AA784F4-687D-4D26-ACD4-7D282126E8CF}">
      <dgm:prSet/>
      <dgm:spPr/>
      <dgm:t>
        <a:bodyPr/>
        <a:lstStyle/>
        <a:p>
          <a:endParaRPr lang="en-US"/>
        </a:p>
      </dgm:t>
    </dgm:pt>
    <dgm:pt modelId="{85F073E3-0007-4885-98CC-EB3E7C57059D}" type="sibTrans" cxnId="{6AA784F4-687D-4D26-ACD4-7D282126E8CF}">
      <dgm:prSet/>
      <dgm:spPr/>
      <dgm:t>
        <a:bodyPr/>
        <a:lstStyle/>
        <a:p>
          <a:endParaRPr lang="en-US"/>
        </a:p>
      </dgm:t>
    </dgm:pt>
    <dgm:pt modelId="{DE47BC71-58EC-414F-B314-171328F9AE48}">
      <dgm:prSet custT="1"/>
      <dgm:spPr>
        <a:solidFill>
          <a:schemeClr val="accent3">
            <a:lumMod val="75000"/>
          </a:schemeClr>
        </a:solidFill>
      </dgm:spPr>
      <dgm:t>
        <a:bodyPr/>
        <a:lstStyle/>
        <a:p>
          <a:r>
            <a:rPr lang="en-US" sz="2400" dirty="0" smtClean="0"/>
            <a:t>	</a:t>
          </a:r>
          <a:endParaRPr lang="en-US" sz="2400" dirty="0"/>
        </a:p>
      </dgm:t>
    </dgm:pt>
    <dgm:pt modelId="{3BA95046-2381-40C7-A5B6-D224290787C2}" type="parTrans" cxnId="{47B49356-E3F2-487C-A069-F6CD60FAD95B}">
      <dgm:prSet/>
      <dgm:spPr/>
      <dgm:t>
        <a:bodyPr/>
        <a:lstStyle/>
        <a:p>
          <a:endParaRPr lang="en-US"/>
        </a:p>
      </dgm:t>
    </dgm:pt>
    <dgm:pt modelId="{DD137706-987E-486F-8951-E1F30C073F95}" type="sibTrans" cxnId="{47B49356-E3F2-487C-A069-F6CD60FAD95B}">
      <dgm:prSet/>
      <dgm:spPr/>
      <dgm:t>
        <a:bodyPr/>
        <a:lstStyle/>
        <a:p>
          <a:endParaRPr lang="en-US"/>
        </a:p>
      </dgm:t>
    </dgm:pt>
    <dgm:pt modelId="{1DF24407-6715-4F8B-8E2B-47047CBCFF35}">
      <dgm:prSet custT="1"/>
      <dgm:spPr>
        <a:solidFill>
          <a:schemeClr val="accent3">
            <a:lumMod val="75000"/>
          </a:schemeClr>
        </a:solidFill>
      </dgm:spPr>
      <dgm:t>
        <a:bodyPr/>
        <a:lstStyle/>
        <a:p>
          <a:r>
            <a:rPr lang="en-US" sz="2000" dirty="0" smtClean="0">
              <a:solidFill>
                <a:schemeClr val="bg1"/>
              </a:solidFill>
            </a:rPr>
            <a:t>Re-start annual cycle of care</a:t>
          </a:r>
          <a:endParaRPr lang="en-US" sz="2000" dirty="0">
            <a:solidFill>
              <a:schemeClr val="bg1"/>
            </a:solidFill>
          </a:endParaRPr>
        </a:p>
      </dgm:t>
    </dgm:pt>
    <dgm:pt modelId="{F4E07D1E-23DF-4F9C-AAB1-CF2D0119748B}" type="parTrans" cxnId="{9EA1A4F8-AB3D-4144-8DC2-712903AE7BA5}">
      <dgm:prSet/>
      <dgm:spPr/>
      <dgm:t>
        <a:bodyPr/>
        <a:lstStyle/>
        <a:p>
          <a:endParaRPr lang="en-US"/>
        </a:p>
      </dgm:t>
    </dgm:pt>
    <dgm:pt modelId="{A35D2F67-F9BF-4171-BE9F-7301ACE7D56B}" type="sibTrans" cxnId="{9EA1A4F8-AB3D-4144-8DC2-712903AE7BA5}">
      <dgm:prSet/>
      <dgm:spPr/>
      <dgm:t>
        <a:bodyPr/>
        <a:lstStyle/>
        <a:p>
          <a:endParaRPr lang="en-US"/>
        </a:p>
      </dgm:t>
    </dgm:pt>
    <dgm:pt modelId="{251FEC0A-1F22-4EEA-BDD7-6F3B4E751797}">
      <dgm:prSet phldrT="[Text]" custT="1"/>
      <dgm:spPr/>
      <dgm:t>
        <a:bodyPr/>
        <a:lstStyle/>
        <a:p>
          <a:pPr algn="l"/>
          <a:r>
            <a:rPr lang="en-US" sz="2400" b="1" dirty="0" smtClean="0"/>
            <a:t>Enrollment</a:t>
          </a:r>
          <a:endParaRPr lang="en-US" sz="2400" b="1" dirty="0"/>
        </a:p>
      </dgm:t>
    </dgm:pt>
    <dgm:pt modelId="{4C2870D6-A64D-449A-A40C-8C5AC754B471}" type="sibTrans" cxnId="{38B73D3E-F676-492E-9F3F-4F809EEF0E44}">
      <dgm:prSet/>
      <dgm:spPr>
        <a:solidFill>
          <a:schemeClr val="bg1">
            <a:alpha val="90000"/>
          </a:schemeClr>
        </a:solidFill>
        <a:ln>
          <a:solidFill>
            <a:schemeClr val="tx2">
              <a:lumMod val="50000"/>
              <a:alpha val="90000"/>
            </a:schemeClr>
          </a:solidFill>
        </a:ln>
      </dgm:spPr>
      <dgm:t>
        <a:bodyPr/>
        <a:lstStyle/>
        <a:p>
          <a:r>
            <a:rPr lang="en-US" b="1" dirty="0" smtClean="0">
              <a:solidFill>
                <a:schemeClr val="tx2">
                  <a:lumMod val="50000"/>
                </a:schemeClr>
              </a:solidFill>
            </a:rPr>
            <a:t>6 months</a:t>
          </a:r>
          <a:endParaRPr lang="en-US" b="1" dirty="0">
            <a:solidFill>
              <a:schemeClr val="tx2">
                <a:lumMod val="50000"/>
              </a:schemeClr>
            </a:solidFill>
          </a:endParaRPr>
        </a:p>
      </dgm:t>
    </dgm:pt>
    <dgm:pt modelId="{368478BD-5291-4371-8F43-7D9FAB1E4983}" type="parTrans" cxnId="{38B73D3E-F676-492E-9F3F-4F809EEF0E44}">
      <dgm:prSet/>
      <dgm:spPr/>
      <dgm:t>
        <a:bodyPr/>
        <a:lstStyle/>
        <a:p>
          <a:endParaRPr lang="en-US"/>
        </a:p>
      </dgm:t>
    </dgm:pt>
    <dgm:pt modelId="{626E3914-2ED2-4738-A960-75BA456E4C6C}">
      <dgm:prSet custT="1"/>
      <dgm:spPr/>
      <dgm:t>
        <a:bodyPr/>
        <a:lstStyle/>
        <a:p>
          <a:r>
            <a:rPr lang="en-US" sz="2000" dirty="0" smtClean="0">
              <a:solidFill>
                <a:schemeClr val="bg1"/>
              </a:solidFill>
            </a:rPr>
            <a:t>Schedule next exam for 6 months later </a:t>
          </a:r>
          <a:r>
            <a:rPr lang="en-US" sz="2000" i="1" dirty="0" smtClean="0">
              <a:solidFill>
                <a:schemeClr val="bg1"/>
              </a:solidFill>
            </a:rPr>
            <a:t>before</a:t>
          </a:r>
          <a:r>
            <a:rPr lang="en-US" sz="2000" dirty="0" smtClean="0">
              <a:solidFill>
                <a:schemeClr val="bg1"/>
              </a:solidFill>
            </a:rPr>
            <a:t> leaving practice</a:t>
          </a:r>
          <a:endParaRPr lang="en-US" sz="2000" b="1" dirty="0" smtClean="0">
            <a:solidFill>
              <a:schemeClr val="bg1"/>
            </a:solidFill>
          </a:endParaRPr>
        </a:p>
      </dgm:t>
    </dgm:pt>
    <dgm:pt modelId="{735304E4-6D9B-4C26-8C2F-96A1693FD986}" type="parTrans" cxnId="{935B2E11-B483-426C-8482-7D546FF16483}">
      <dgm:prSet/>
      <dgm:spPr/>
      <dgm:t>
        <a:bodyPr/>
        <a:lstStyle/>
        <a:p>
          <a:endParaRPr lang="en-US"/>
        </a:p>
      </dgm:t>
    </dgm:pt>
    <dgm:pt modelId="{2BF031F9-6497-4476-A8E4-0A0611C50A23}" type="sibTrans" cxnId="{935B2E11-B483-426C-8482-7D546FF16483}">
      <dgm:prSet/>
      <dgm:spPr/>
      <dgm:t>
        <a:bodyPr/>
        <a:lstStyle/>
        <a:p>
          <a:endParaRPr lang="en-US"/>
        </a:p>
      </dgm:t>
    </dgm:pt>
    <dgm:pt modelId="{F722352F-B358-45A0-8383-BB9EAF8A0696}">
      <dgm:prSet custT="1"/>
      <dgm:spPr>
        <a:solidFill>
          <a:schemeClr val="accent3">
            <a:lumMod val="75000"/>
          </a:schemeClr>
        </a:solidFill>
      </dgm:spPr>
      <dgm:t>
        <a:bodyPr/>
        <a:lstStyle/>
        <a:p>
          <a:r>
            <a:rPr lang="en-US" sz="2000" b="1" dirty="0" smtClean="0">
              <a:solidFill>
                <a:schemeClr val="bg1"/>
              </a:solidFill>
            </a:rPr>
            <a:t>1</a:t>
          </a:r>
          <a:r>
            <a:rPr lang="en-US" sz="2000" b="1" baseline="30000" dirty="0" smtClean="0">
              <a:solidFill>
                <a:schemeClr val="bg1"/>
              </a:solidFill>
            </a:rPr>
            <a:t>st</a:t>
          </a:r>
          <a:r>
            <a:rPr lang="en-US" sz="2000" b="1" dirty="0" smtClean="0">
              <a:solidFill>
                <a:schemeClr val="bg1"/>
              </a:solidFill>
            </a:rPr>
            <a:t> Comprehensive Exam Post-Renewal</a:t>
          </a:r>
          <a:endParaRPr lang="en-US" sz="2000" b="1" dirty="0">
            <a:solidFill>
              <a:schemeClr val="bg1"/>
            </a:solidFill>
          </a:endParaRPr>
        </a:p>
      </dgm:t>
    </dgm:pt>
    <dgm:pt modelId="{2DA65ACB-B80C-4BAE-953E-BB1495A250AB}" type="sibTrans" cxnId="{093198F2-AF78-4FE7-A747-279363A5A7D1}">
      <dgm:prSet/>
      <dgm:spPr/>
      <dgm:t>
        <a:bodyPr/>
        <a:lstStyle/>
        <a:p>
          <a:endParaRPr lang="en-US"/>
        </a:p>
      </dgm:t>
    </dgm:pt>
    <dgm:pt modelId="{FDD5066D-6053-4C05-B871-11896E97EFBA}" type="parTrans" cxnId="{093198F2-AF78-4FE7-A747-279363A5A7D1}">
      <dgm:prSet/>
      <dgm:spPr/>
      <dgm:t>
        <a:bodyPr/>
        <a:lstStyle/>
        <a:p>
          <a:endParaRPr lang="en-US"/>
        </a:p>
      </dgm:t>
    </dgm:pt>
    <dgm:pt modelId="{E81FD225-3BF0-44E9-80A7-9EA078BEE728}">
      <dgm:prSet phldrT="[Text]" custT="1"/>
      <dgm:spPr/>
      <dgm:t>
        <a:bodyPr/>
        <a:lstStyle/>
        <a:p>
          <a:r>
            <a:rPr lang="en-US" sz="2000" dirty="0" smtClean="0">
              <a:solidFill>
                <a:schemeClr val="bg1"/>
              </a:solidFill>
            </a:rPr>
            <a:t>Schedule dentistry within next 1-2 months </a:t>
          </a:r>
          <a:endParaRPr lang="en-US" sz="2000" dirty="0">
            <a:solidFill>
              <a:schemeClr val="bg1"/>
            </a:solidFill>
          </a:endParaRPr>
        </a:p>
      </dgm:t>
    </dgm:pt>
    <dgm:pt modelId="{16859426-EC8C-44D9-A7B4-94CA5D50CD7D}" type="parTrans" cxnId="{7ECF4A82-59C3-4739-A823-97630780890E}">
      <dgm:prSet/>
      <dgm:spPr/>
      <dgm:t>
        <a:bodyPr/>
        <a:lstStyle/>
        <a:p>
          <a:endParaRPr lang="en-US"/>
        </a:p>
      </dgm:t>
    </dgm:pt>
    <dgm:pt modelId="{27DCBD71-8493-43F1-B931-F8C873A68CBF}" type="sibTrans" cxnId="{7ECF4A82-59C3-4739-A823-97630780890E}">
      <dgm:prSet/>
      <dgm:spPr/>
      <dgm:t>
        <a:bodyPr/>
        <a:lstStyle/>
        <a:p>
          <a:endParaRPr lang="en-US"/>
        </a:p>
      </dgm:t>
    </dgm:pt>
    <dgm:pt modelId="{72AE30FC-B82C-40CD-8A5A-DE61BDE6C1A1}">
      <dgm:prSet phldrT="[Text]" custT="1"/>
      <dgm:spPr/>
      <dgm:t>
        <a:bodyPr/>
        <a:lstStyle/>
        <a:p>
          <a:endParaRPr lang="en-US" sz="1800" dirty="0">
            <a:solidFill>
              <a:schemeClr val="bg1"/>
            </a:solidFill>
          </a:endParaRPr>
        </a:p>
      </dgm:t>
    </dgm:pt>
    <dgm:pt modelId="{D5DA5812-28B5-43AF-9DC5-75D717FA8348}" type="parTrans" cxnId="{66667C7F-8A26-4861-A3D0-B35EC394A226}">
      <dgm:prSet/>
      <dgm:spPr/>
      <dgm:t>
        <a:bodyPr/>
        <a:lstStyle/>
        <a:p>
          <a:endParaRPr lang="en-US"/>
        </a:p>
      </dgm:t>
    </dgm:pt>
    <dgm:pt modelId="{45FA02B0-7054-4BFC-A6BC-CEFEA09A6463}" type="sibTrans" cxnId="{66667C7F-8A26-4861-A3D0-B35EC394A226}">
      <dgm:prSet/>
      <dgm:spPr/>
      <dgm:t>
        <a:bodyPr/>
        <a:lstStyle/>
        <a:p>
          <a:endParaRPr lang="en-US"/>
        </a:p>
      </dgm:t>
    </dgm:pt>
    <dgm:pt modelId="{5F58A894-D40E-401F-A286-9E3025D7C5A0}">
      <dgm:prSet custT="1"/>
      <dgm:spPr>
        <a:solidFill>
          <a:schemeClr val="accent3">
            <a:lumMod val="75000"/>
          </a:schemeClr>
        </a:solidFill>
      </dgm:spPr>
      <dgm:t>
        <a:bodyPr/>
        <a:lstStyle/>
        <a:p>
          <a:r>
            <a:rPr lang="en-US" sz="2000" dirty="0" smtClean="0">
              <a:solidFill>
                <a:schemeClr val="bg1"/>
              </a:solidFill>
            </a:rPr>
            <a:t>Maintain individual client-patient-veterinarian relationship</a:t>
          </a:r>
          <a:endParaRPr lang="en-US" sz="2000" dirty="0">
            <a:solidFill>
              <a:schemeClr val="bg1"/>
            </a:solidFill>
          </a:endParaRPr>
        </a:p>
      </dgm:t>
    </dgm:pt>
    <dgm:pt modelId="{681DF2FF-E668-4962-8AC2-56037FA5F140}" type="parTrans" cxnId="{E59754FE-8009-490B-8583-CFF4E96EC4DC}">
      <dgm:prSet/>
      <dgm:spPr/>
      <dgm:t>
        <a:bodyPr/>
        <a:lstStyle/>
        <a:p>
          <a:endParaRPr lang="en-US"/>
        </a:p>
      </dgm:t>
    </dgm:pt>
    <dgm:pt modelId="{4229B07B-3939-44EE-8720-AA0BC2E8457C}" type="sibTrans" cxnId="{E59754FE-8009-490B-8583-CFF4E96EC4DC}">
      <dgm:prSet/>
      <dgm:spPr/>
      <dgm:t>
        <a:bodyPr/>
        <a:lstStyle/>
        <a:p>
          <a:endParaRPr lang="en-US"/>
        </a:p>
      </dgm:t>
    </dgm:pt>
    <dgm:pt modelId="{485A221B-F15A-41DC-A021-877A2F3299B3}">
      <dgm:prSet custT="1"/>
      <dgm:spPr>
        <a:solidFill>
          <a:schemeClr val="accent3">
            <a:lumMod val="75000"/>
          </a:schemeClr>
        </a:solidFill>
      </dgm:spPr>
      <dgm:t>
        <a:bodyPr/>
        <a:lstStyle/>
        <a:p>
          <a:endParaRPr lang="en-US" sz="1800" dirty="0">
            <a:solidFill>
              <a:schemeClr val="bg1"/>
            </a:solidFill>
          </a:endParaRPr>
        </a:p>
      </dgm:t>
    </dgm:pt>
    <dgm:pt modelId="{56D56460-A36D-44EB-8816-901D7F67A154}" type="parTrans" cxnId="{FA3DC0CB-1053-42CB-A230-FC3E0CF9B5A3}">
      <dgm:prSet/>
      <dgm:spPr/>
      <dgm:t>
        <a:bodyPr/>
        <a:lstStyle/>
        <a:p>
          <a:endParaRPr lang="en-US"/>
        </a:p>
      </dgm:t>
    </dgm:pt>
    <dgm:pt modelId="{11CF9355-6E13-45DC-9C1E-ACE90A532CEB}" type="sibTrans" cxnId="{FA3DC0CB-1053-42CB-A230-FC3E0CF9B5A3}">
      <dgm:prSet/>
      <dgm:spPr/>
      <dgm:t>
        <a:bodyPr/>
        <a:lstStyle/>
        <a:p>
          <a:endParaRPr lang="en-US"/>
        </a:p>
      </dgm:t>
    </dgm:pt>
    <dgm:pt modelId="{DC788DCC-3E12-4F66-9D48-1E98C499C468}" type="pres">
      <dgm:prSet presAssocID="{D6F5A3F2-08C4-45BA-9D63-252600E2B34C}" presName="outerComposite" presStyleCnt="0">
        <dgm:presLayoutVars>
          <dgm:chMax val="5"/>
          <dgm:dir/>
          <dgm:resizeHandles val="exact"/>
        </dgm:presLayoutVars>
      </dgm:prSet>
      <dgm:spPr/>
      <dgm:t>
        <a:bodyPr/>
        <a:lstStyle/>
        <a:p>
          <a:endParaRPr lang="en-US"/>
        </a:p>
      </dgm:t>
    </dgm:pt>
    <dgm:pt modelId="{CE4F262A-2D0D-45C3-82EB-4B7486817CF2}" type="pres">
      <dgm:prSet presAssocID="{D6F5A3F2-08C4-45BA-9D63-252600E2B34C}" presName="dummyMaxCanvas" presStyleCnt="0">
        <dgm:presLayoutVars/>
      </dgm:prSet>
      <dgm:spPr/>
    </dgm:pt>
    <dgm:pt modelId="{7D8854B4-E624-421A-8654-56DD05AB5D55}" type="pres">
      <dgm:prSet presAssocID="{D6F5A3F2-08C4-45BA-9D63-252600E2B34C}" presName="ThreeNodes_1" presStyleLbl="node1" presStyleIdx="0" presStyleCnt="3" custScaleX="106295">
        <dgm:presLayoutVars>
          <dgm:bulletEnabled val="1"/>
        </dgm:presLayoutVars>
      </dgm:prSet>
      <dgm:spPr/>
      <dgm:t>
        <a:bodyPr/>
        <a:lstStyle/>
        <a:p>
          <a:endParaRPr lang="en-US"/>
        </a:p>
      </dgm:t>
    </dgm:pt>
    <dgm:pt modelId="{914A8616-314F-4D19-B631-AD8B092FC613}" type="pres">
      <dgm:prSet presAssocID="{D6F5A3F2-08C4-45BA-9D63-252600E2B34C}" presName="ThreeNodes_2" presStyleLbl="node1" presStyleIdx="1" presStyleCnt="3">
        <dgm:presLayoutVars>
          <dgm:bulletEnabled val="1"/>
        </dgm:presLayoutVars>
      </dgm:prSet>
      <dgm:spPr/>
      <dgm:t>
        <a:bodyPr/>
        <a:lstStyle/>
        <a:p>
          <a:endParaRPr lang="en-US"/>
        </a:p>
      </dgm:t>
    </dgm:pt>
    <dgm:pt modelId="{9548260A-D801-4C42-BA0B-C791E426D9C2}" type="pres">
      <dgm:prSet presAssocID="{D6F5A3F2-08C4-45BA-9D63-252600E2B34C}" presName="ThreeNodes_3" presStyleLbl="node1" presStyleIdx="2" presStyleCnt="3">
        <dgm:presLayoutVars>
          <dgm:bulletEnabled val="1"/>
        </dgm:presLayoutVars>
      </dgm:prSet>
      <dgm:spPr/>
      <dgm:t>
        <a:bodyPr/>
        <a:lstStyle/>
        <a:p>
          <a:endParaRPr lang="en-US"/>
        </a:p>
      </dgm:t>
    </dgm:pt>
    <dgm:pt modelId="{3EA048F3-9294-4133-BAF2-79207BE48F50}" type="pres">
      <dgm:prSet presAssocID="{D6F5A3F2-08C4-45BA-9D63-252600E2B34C}" presName="ThreeConn_1-2" presStyleLbl="fgAccFollowNode1" presStyleIdx="0" presStyleCnt="2" custScaleX="169926">
        <dgm:presLayoutVars>
          <dgm:bulletEnabled val="1"/>
        </dgm:presLayoutVars>
      </dgm:prSet>
      <dgm:spPr/>
      <dgm:t>
        <a:bodyPr/>
        <a:lstStyle/>
        <a:p>
          <a:endParaRPr lang="en-US"/>
        </a:p>
      </dgm:t>
    </dgm:pt>
    <dgm:pt modelId="{05E154CA-D6D2-4E8B-9D8A-FC53BDE2CFDA}" type="pres">
      <dgm:prSet presAssocID="{D6F5A3F2-08C4-45BA-9D63-252600E2B34C}" presName="ThreeConn_2-3" presStyleLbl="fgAccFollowNode1" presStyleIdx="1" presStyleCnt="2" custScaleX="155854" custLinFactNeighborX="-6626" custLinFactNeighborY="1325">
        <dgm:presLayoutVars>
          <dgm:bulletEnabled val="1"/>
        </dgm:presLayoutVars>
      </dgm:prSet>
      <dgm:spPr/>
      <dgm:t>
        <a:bodyPr/>
        <a:lstStyle/>
        <a:p>
          <a:endParaRPr lang="en-US"/>
        </a:p>
      </dgm:t>
    </dgm:pt>
    <dgm:pt modelId="{F9AC12FF-E143-4284-92A6-B32BBED77F55}" type="pres">
      <dgm:prSet presAssocID="{D6F5A3F2-08C4-45BA-9D63-252600E2B34C}" presName="ThreeNodes_1_text" presStyleLbl="node1" presStyleIdx="2" presStyleCnt="3">
        <dgm:presLayoutVars>
          <dgm:bulletEnabled val="1"/>
        </dgm:presLayoutVars>
      </dgm:prSet>
      <dgm:spPr/>
      <dgm:t>
        <a:bodyPr/>
        <a:lstStyle/>
        <a:p>
          <a:endParaRPr lang="en-US"/>
        </a:p>
      </dgm:t>
    </dgm:pt>
    <dgm:pt modelId="{EE7B4FCA-277C-403C-AA7B-80272709E6EF}" type="pres">
      <dgm:prSet presAssocID="{D6F5A3F2-08C4-45BA-9D63-252600E2B34C}" presName="ThreeNodes_2_text" presStyleLbl="node1" presStyleIdx="2" presStyleCnt="3">
        <dgm:presLayoutVars>
          <dgm:bulletEnabled val="1"/>
        </dgm:presLayoutVars>
      </dgm:prSet>
      <dgm:spPr/>
      <dgm:t>
        <a:bodyPr/>
        <a:lstStyle/>
        <a:p>
          <a:endParaRPr lang="en-US"/>
        </a:p>
      </dgm:t>
    </dgm:pt>
    <dgm:pt modelId="{92F18329-67F4-4504-BA08-BDC649E16806}" type="pres">
      <dgm:prSet presAssocID="{D6F5A3F2-08C4-45BA-9D63-252600E2B34C}" presName="ThreeNodes_3_text" presStyleLbl="node1" presStyleIdx="2" presStyleCnt="3">
        <dgm:presLayoutVars>
          <dgm:bulletEnabled val="1"/>
        </dgm:presLayoutVars>
      </dgm:prSet>
      <dgm:spPr/>
      <dgm:t>
        <a:bodyPr/>
        <a:lstStyle/>
        <a:p>
          <a:endParaRPr lang="en-US"/>
        </a:p>
      </dgm:t>
    </dgm:pt>
  </dgm:ptLst>
  <dgm:cxnLst>
    <dgm:cxn modelId="{FC9FFCB9-1371-4248-B0B0-80251FB26A2E}" type="presOf" srcId="{251FEC0A-1F22-4EEA-BDD7-6F3B4E751797}" destId="{7D8854B4-E624-421A-8654-56DD05AB5D55}" srcOrd="0" destOrd="0" presId="urn:microsoft.com/office/officeart/2005/8/layout/vProcess5"/>
    <dgm:cxn modelId="{935B2E11-B483-426C-8482-7D546FF16483}" srcId="{25A7471B-07D3-4B9F-99A4-FC9AC7D83B98}" destId="{626E3914-2ED2-4738-A960-75BA456E4C6C}" srcOrd="0" destOrd="0" parTransId="{735304E4-6D9B-4C26-8C2F-96A1693FD986}" sibTransId="{2BF031F9-6497-4476-A8E4-0A0611C50A23}"/>
    <dgm:cxn modelId="{9EA1A4F8-AB3D-4144-8DC2-712903AE7BA5}" srcId="{F722352F-B358-45A0-8383-BB9EAF8A0696}" destId="{1DF24407-6715-4F8B-8E2B-47047CBCFF35}" srcOrd="0" destOrd="0" parTransId="{F4E07D1E-23DF-4F9C-AAB1-CF2D0119748B}" sibTransId="{A35D2F67-F9BF-4171-BE9F-7301ACE7D56B}"/>
    <dgm:cxn modelId="{062C4481-BD4A-4396-923D-F720E01A2579}" type="presOf" srcId="{F722352F-B358-45A0-8383-BB9EAF8A0696}" destId="{9548260A-D801-4C42-BA0B-C791E426D9C2}" srcOrd="0" destOrd="1" presId="urn:microsoft.com/office/officeart/2005/8/layout/vProcess5"/>
    <dgm:cxn modelId="{67F9D1B4-601F-4BC7-87FD-62B28EF9EDF5}" type="presOf" srcId="{32E90D63-E804-46A2-A690-F678E2E2E153}" destId="{914A8616-314F-4D19-B631-AD8B092FC613}" srcOrd="0" destOrd="1" presId="urn:microsoft.com/office/officeart/2005/8/layout/vProcess5"/>
    <dgm:cxn modelId="{CC46C568-9A47-4288-A03C-5DDDA9B7EEC9}" type="presOf" srcId="{228A5D31-C731-463C-8FB1-E5E13EBB0748}" destId="{EE7B4FCA-277C-403C-AA7B-80272709E6EF}" srcOrd="1" destOrd="2" presId="urn:microsoft.com/office/officeart/2005/8/layout/vProcess5"/>
    <dgm:cxn modelId="{F60329EB-99B3-4474-8FDB-399D68CF33D6}" type="presOf" srcId="{25A7471B-07D3-4B9F-99A4-FC9AC7D83B98}" destId="{F9AC12FF-E143-4284-92A6-B32BBED77F55}" srcOrd="1" destOrd="1" presId="urn:microsoft.com/office/officeart/2005/8/layout/vProcess5"/>
    <dgm:cxn modelId="{286FABAC-DC03-482F-9FB5-8114FC6CF4D8}" type="presOf" srcId="{382A465A-E5E0-43C6-9FAF-888EAD938692}" destId="{EE7B4FCA-277C-403C-AA7B-80272709E6EF}" srcOrd="1" destOrd="0" presId="urn:microsoft.com/office/officeart/2005/8/layout/vProcess5"/>
    <dgm:cxn modelId="{093198F2-AF78-4FE7-A747-279363A5A7D1}" srcId="{DE47BC71-58EC-414F-B314-171328F9AE48}" destId="{F722352F-B358-45A0-8383-BB9EAF8A0696}" srcOrd="0" destOrd="0" parTransId="{FDD5066D-6053-4C05-B871-11896E97EFBA}" sibTransId="{2DA65ACB-B80C-4BAE-953E-BB1495A250AB}"/>
    <dgm:cxn modelId="{B709AD73-6018-4BD5-9847-AA3C15D9D333}" type="presOf" srcId="{DE47BC71-58EC-414F-B314-171328F9AE48}" destId="{92F18329-67F4-4504-BA08-BDC649E16806}" srcOrd="1" destOrd="0" presId="urn:microsoft.com/office/officeart/2005/8/layout/vProcess5"/>
    <dgm:cxn modelId="{02D616DA-CE0C-4C16-B534-FAF83C5DC566}" type="presOf" srcId="{5F58A894-D40E-401F-A286-9E3025D7C5A0}" destId="{92F18329-67F4-4504-BA08-BDC649E16806}" srcOrd="1" destOrd="3" presId="urn:microsoft.com/office/officeart/2005/8/layout/vProcess5"/>
    <dgm:cxn modelId="{199A034B-B1F5-45A3-9541-96FF5C7C3D8E}" type="presOf" srcId="{1DF24407-6715-4F8B-8E2B-47047CBCFF35}" destId="{9548260A-D801-4C42-BA0B-C791E426D9C2}" srcOrd="0" destOrd="2" presId="urn:microsoft.com/office/officeart/2005/8/layout/vProcess5"/>
    <dgm:cxn modelId="{22D7D4D2-0EE0-478B-9BBC-B145077EA06A}" srcId="{251FEC0A-1F22-4EEA-BDD7-6F3B4E751797}" destId="{25A7471B-07D3-4B9F-99A4-FC9AC7D83B98}" srcOrd="0" destOrd="0" parTransId="{50D79CB5-2361-40C5-A20C-4A8AF6EAF0F5}" sibTransId="{DAF04FEB-5226-4051-A1CB-0A51C25A0679}"/>
    <dgm:cxn modelId="{66667C7F-8A26-4861-A3D0-B35EC394A226}" srcId="{32E90D63-E804-46A2-A690-F678E2E2E153}" destId="{72AE30FC-B82C-40CD-8A5A-DE61BDE6C1A1}" srcOrd="2" destOrd="0" parTransId="{D5DA5812-28B5-43AF-9DC5-75D717FA8348}" sibTransId="{45FA02B0-7054-4BFC-A6BC-CEFEA09A6463}"/>
    <dgm:cxn modelId="{A86C3DDE-19FD-4201-860F-E5E303CBE737}" type="presOf" srcId="{E81FD225-3BF0-44E9-80A7-9EA078BEE728}" destId="{914A8616-314F-4D19-B631-AD8B092FC613}" srcOrd="0" destOrd="3" presId="urn:microsoft.com/office/officeart/2005/8/layout/vProcess5"/>
    <dgm:cxn modelId="{67F63292-80A7-453D-BA63-C09495E33E76}" type="presOf" srcId="{228A5D31-C731-463C-8FB1-E5E13EBB0748}" destId="{914A8616-314F-4D19-B631-AD8B092FC613}" srcOrd="0" destOrd="2" presId="urn:microsoft.com/office/officeart/2005/8/layout/vProcess5"/>
    <dgm:cxn modelId="{E59754FE-8009-490B-8583-CFF4E96EC4DC}" srcId="{F722352F-B358-45A0-8383-BB9EAF8A0696}" destId="{5F58A894-D40E-401F-A286-9E3025D7C5A0}" srcOrd="1" destOrd="0" parTransId="{681DF2FF-E668-4962-8AC2-56037FA5F140}" sibTransId="{4229B07B-3939-44EE-8720-AA0BC2E8457C}"/>
    <dgm:cxn modelId="{FA3DC0CB-1053-42CB-A230-FC3E0CF9B5A3}" srcId="{F722352F-B358-45A0-8383-BB9EAF8A0696}" destId="{485A221B-F15A-41DC-A021-877A2F3299B3}" srcOrd="2" destOrd="0" parTransId="{56D56460-A36D-44EB-8816-901D7F67A154}" sibTransId="{11CF9355-6E13-45DC-9C1E-ACE90A532CEB}"/>
    <dgm:cxn modelId="{B6D43247-68FC-4F8A-AA5A-FA0CF4E6AC7B}" type="presOf" srcId="{25A7471B-07D3-4B9F-99A4-FC9AC7D83B98}" destId="{7D8854B4-E624-421A-8654-56DD05AB5D55}" srcOrd="0" destOrd="1" presId="urn:microsoft.com/office/officeart/2005/8/layout/vProcess5"/>
    <dgm:cxn modelId="{7ECF4A82-59C3-4739-A823-97630780890E}" srcId="{32E90D63-E804-46A2-A690-F678E2E2E153}" destId="{E81FD225-3BF0-44E9-80A7-9EA078BEE728}" srcOrd="1" destOrd="0" parTransId="{16859426-EC8C-44D9-A7B4-94CA5D50CD7D}" sibTransId="{27DCBD71-8493-43F1-B931-F8C873A68CBF}"/>
    <dgm:cxn modelId="{378BBF2B-9470-4B89-BBE8-44750488AF1F}" type="presOf" srcId="{4C2870D6-A64D-449A-A40C-8C5AC754B471}" destId="{3EA048F3-9294-4133-BAF2-79207BE48F50}" srcOrd="0" destOrd="0" presId="urn:microsoft.com/office/officeart/2005/8/layout/vProcess5"/>
    <dgm:cxn modelId="{1EC8ABDF-90C1-47F6-AF14-DE88FEBDDE70}" type="presOf" srcId="{72AE30FC-B82C-40CD-8A5A-DE61BDE6C1A1}" destId="{914A8616-314F-4D19-B631-AD8B092FC613}" srcOrd="0" destOrd="4" presId="urn:microsoft.com/office/officeart/2005/8/layout/vProcess5"/>
    <dgm:cxn modelId="{9F5A1E34-8599-47B4-B093-E0756EC1B39A}" type="presOf" srcId="{251FEC0A-1F22-4EEA-BDD7-6F3B4E751797}" destId="{F9AC12FF-E143-4284-92A6-B32BBED77F55}" srcOrd="1" destOrd="0" presId="urn:microsoft.com/office/officeart/2005/8/layout/vProcess5"/>
    <dgm:cxn modelId="{9FAABAD6-BB13-4577-9D80-F108A7D55F9A}" type="presOf" srcId="{382A465A-E5E0-43C6-9FAF-888EAD938692}" destId="{914A8616-314F-4D19-B631-AD8B092FC613}" srcOrd="0" destOrd="0" presId="urn:microsoft.com/office/officeart/2005/8/layout/vProcess5"/>
    <dgm:cxn modelId="{DD0C32BA-F999-44F1-8B6E-7072FE820CD4}" srcId="{382A465A-E5E0-43C6-9FAF-888EAD938692}" destId="{32E90D63-E804-46A2-A690-F678E2E2E153}" srcOrd="0" destOrd="0" parTransId="{7E67C3B6-EA8E-463C-8007-5E0DA86D1034}" sibTransId="{DA55FA8A-10E8-4598-9CFC-482C87932DF0}"/>
    <dgm:cxn modelId="{A4092952-6650-48B6-81A9-CDAA891D2EAA}" type="presOf" srcId="{626E3914-2ED2-4738-A960-75BA456E4C6C}" destId="{7D8854B4-E624-421A-8654-56DD05AB5D55}" srcOrd="0" destOrd="2" presId="urn:microsoft.com/office/officeart/2005/8/layout/vProcess5"/>
    <dgm:cxn modelId="{6F6724BF-D919-41CD-A634-2EC79DDCC86B}" type="presOf" srcId="{485A221B-F15A-41DC-A021-877A2F3299B3}" destId="{9548260A-D801-4C42-BA0B-C791E426D9C2}" srcOrd="0" destOrd="4" presId="urn:microsoft.com/office/officeart/2005/8/layout/vProcess5"/>
    <dgm:cxn modelId="{38B73D3E-F676-492E-9F3F-4F809EEF0E44}" srcId="{D6F5A3F2-08C4-45BA-9D63-252600E2B34C}" destId="{251FEC0A-1F22-4EEA-BDD7-6F3B4E751797}" srcOrd="0" destOrd="0" parTransId="{368478BD-5291-4371-8F43-7D9FAB1E4983}" sibTransId="{4C2870D6-A64D-449A-A40C-8C5AC754B471}"/>
    <dgm:cxn modelId="{9C88A456-8CB4-4F0E-BE39-2638A7DBFF44}" srcId="{D6F5A3F2-08C4-45BA-9D63-252600E2B34C}" destId="{382A465A-E5E0-43C6-9FAF-888EAD938692}" srcOrd="1" destOrd="0" parTransId="{1692E3E6-8160-48FC-828B-350E9F7431BC}" sibTransId="{2E6B19E0-8D0D-4B5A-BD1D-3260D6C399EF}"/>
    <dgm:cxn modelId="{81B6674E-2FCA-4AA8-A658-3BC93919EA46}" type="presOf" srcId="{2E6B19E0-8D0D-4B5A-BD1D-3260D6C399EF}" destId="{05E154CA-D6D2-4E8B-9D8A-FC53BDE2CFDA}" srcOrd="0" destOrd="0" presId="urn:microsoft.com/office/officeart/2005/8/layout/vProcess5"/>
    <dgm:cxn modelId="{EA3029D4-73F5-48DB-84ED-8526165206F9}" type="presOf" srcId="{485A221B-F15A-41DC-A021-877A2F3299B3}" destId="{92F18329-67F4-4504-BA08-BDC649E16806}" srcOrd="1" destOrd="4" presId="urn:microsoft.com/office/officeart/2005/8/layout/vProcess5"/>
    <dgm:cxn modelId="{34EF969F-2065-4035-AB85-336E1E75F58E}" type="presOf" srcId="{D6F5A3F2-08C4-45BA-9D63-252600E2B34C}" destId="{DC788DCC-3E12-4F66-9D48-1E98C499C468}" srcOrd="0" destOrd="0" presId="urn:microsoft.com/office/officeart/2005/8/layout/vProcess5"/>
    <dgm:cxn modelId="{47B49356-E3F2-487C-A069-F6CD60FAD95B}" srcId="{D6F5A3F2-08C4-45BA-9D63-252600E2B34C}" destId="{DE47BC71-58EC-414F-B314-171328F9AE48}" srcOrd="2" destOrd="0" parTransId="{3BA95046-2381-40C7-A5B6-D224290787C2}" sibTransId="{DD137706-987E-486F-8951-E1F30C073F95}"/>
    <dgm:cxn modelId="{0B4B9722-F3FC-4C25-BE72-C8603F0A2873}" type="presOf" srcId="{72AE30FC-B82C-40CD-8A5A-DE61BDE6C1A1}" destId="{EE7B4FCA-277C-403C-AA7B-80272709E6EF}" srcOrd="1" destOrd="4" presId="urn:microsoft.com/office/officeart/2005/8/layout/vProcess5"/>
    <dgm:cxn modelId="{B79AEBCF-A8A2-435D-BCE3-9BA9F453A160}" type="presOf" srcId="{1DF24407-6715-4F8B-8E2B-47047CBCFF35}" destId="{92F18329-67F4-4504-BA08-BDC649E16806}" srcOrd="1" destOrd="2" presId="urn:microsoft.com/office/officeart/2005/8/layout/vProcess5"/>
    <dgm:cxn modelId="{2EE9C2B8-161C-4EEA-AB39-EA11F87096D1}" type="presOf" srcId="{DE47BC71-58EC-414F-B314-171328F9AE48}" destId="{9548260A-D801-4C42-BA0B-C791E426D9C2}" srcOrd="0" destOrd="0" presId="urn:microsoft.com/office/officeart/2005/8/layout/vProcess5"/>
    <dgm:cxn modelId="{1C42BCEE-FC29-473E-9174-FB60A72BD075}" type="presOf" srcId="{32E90D63-E804-46A2-A690-F678E2E2E153}" destId="{EE7B4FCA-277C-403C-AA7B-80272709E6EF}" srcOrd="1" destOrd="1" presId="urn:microsoft.com/office/officeart/2005/8/layout/vProcess5"/>
    <dgm:cxn modelId="{671160EB-25B1-4075-8D72-7835AABB14AE}" type="presOf" srcId="{626E3914-2ED2-4738-A960-75BA456E4C6C}" destId="{F9AC12FF-E143-4284-92A6-B32BBED77F55}" srcOrd="1" destOrd="2" presId="urn:microsoft.com/office/officeart/2005/8/layout/vProcess5"/>
    <dgm:cxn modelId="{DD8AF71F-0492-4C85-BCE5-CC53A27C4DD0}" type="presOf" srcId="{F722352F-B358-45A0-8383-BB9EAF8A0696}" destId="{92F18329-67F4-4504-BA08-BDC649E16806}" srcOrd="1" destOrd="1" presId="urn:microsoft.com/office/officeart/2005/8/layout/vProcess5"/>
    <dgm:cxn modelId="{FABF8D38-3C27-40C2-B05F-E5F539C9822F}" type="presOf" srcId="{5F58A894-D40E-401F-A286-9E3025D7C5A0}" destId="{9548260A-D801-4C42-BA0B-C791E426D9C2}" srcOrd="0" destOrd="3" presId="urn:microsoft.com/office/officeart/2005/8/layout/vProcess5"/>
    <dgm:cxn modelId="{6AA784F4-687D-4D26-ACD4-7D282126E8CF}" srcId="{32E90D63-E804-46A2-A690-F678E2E2E153}" destId="{228A5D31-C731-463C-8FB1-E5E13EBB0748}" srcOrd="0" destOrd="0" parTransId="{E7326339-F2E5-4383-BD42-D5701C173703}" sibTransId="{85F073E3-0007-4885-98CC-EB3E7C57059D}"/>
    <dgm:cxn modelId="{A434A932-7CA2-4E76-ADA5-B7323F04CCB0}" type="presOf" srcId="{E81FD225-3BF0-44E9-80A7-9EA078BEE728}" destId="{EE7B4FCA-277C-403C-AA7B-80272709E6EF}" srcOrd="1" destOrd="3" presId="urn:microsoft.com/office/officeart/2005/8/layout/vProcess5"/>
    <dgm:cxn modelId="{0E28F6B2-C117-4890-A7D8-FE72D50DFB7E}" type="presParOf" srcId="{DC788DCC-3E12-4F66-9D48-1E98C499C468}" destId="{CE4F262A-2D0D-45C3-82EB-4B7486817CF2}" srcOrd="0" destOrd="0" presId="urn:microsoft.com/office/officeart/2005/8/layout/vProcess5"/>
    <dgm:cxn modelId="{031D48AF-14F0-4CDD-A10E-09E52765B0E1}" type="presParOf" srcId="{DC788DCC-3E12-4F66-9D48-1E98C499C468}" destId="{7D8854B4-E624-421A-8654-56DD05AB5D55}" srcOrd="1" destOrd="0" presId="urn:microsoft.com/office/officeart/2005/8/layout/vProcess5"/>
    <dgm:cxn modelId="{E26379C5-A304-4729-92CD-6F8DF199294B}" type="presParOf" srcId="{DC788DCC-3E12-4F66-9D48-1E98C499C468}" destId="{914A8616-314F-4D19-B631-AD8B092FC613}" srcOrd="2" destOrd="0" presId="urn:microsoft.com/office/officeart/2005/8/layout/vProcess5"/>
    <dgm:cxn modelId="{0A23034C-A893-41DF-A4A1-D2755F03D306}" type="presParOf" srcId="{DC788DCC-3E12-4F66-9D48-1E98C499C468}" destId="{9548260A-D801-4C42-BA0B-C791E426D9C2}" srcOrd="3" destOrd="0" presId="urn:microsoft.com/office/officeart/2005/8/layout/vProcess5"/>
    <dgm:cxn modelId="{F9F2414D-5076-4D07-8CDB-852C1DF2FC83}" type="presParOf" srcId="{DC788DCC-3E12-4F66-9D48-1E98C499C468}" destId="{3EA048F3-9294-4133-BAF2-79207BE48F50}" srcOrd="4" destOrd="0" presId="urn:microsoft.com/office/officeart/2005/8/layout/vProcess5"/>
    <dgm:cxn modelId="{EC4224F2-5E73-4CC6-9D82-6CF63F1FA77A}" type="presParOf" srcId="{DC788DCC-3E12-4F66-9D48-1E98C499C468}" destId="{05E154CA-D6D2-4E8B-9D8A-FC53BDE2CFDA}" srcOrd="5" destOrd="0" presId="urn:microsoft.com/office/officeart/2005/8/layout/vProcess5"/>
    <dgm:cxn modelId="{243DCF79-EFA1-4AF7-BDDD-807DA0513F81}" type="presParOf" srcId="{DC788DCC-3E12-4F66-9D48-1E98C499C468}" destId="{F9AC12FF-E143-4284-92A6-B32BBED77F55}" srcOrd="6" destOrd="0" presId="urn:microsoft.com/office/officeart/2005/8/layout/vProcess5"/>
    <dgm:cxn modelId="{63308C8B-B655-4CE5-8072-FC9B941AF3C7}" type="presParOf" srcId="{DC788DCC-3E12-4F66-9D48-1E98C499C468}" destId="{EE7B4FCA-277C-403C-AA7B-80272709E6EF}" srcOrd="7" destOrd="0" presId="urn:microsoft.com/office/officeart/2005/8/layout/vProcess5"/>
    <dgm:cxn modelId="{E61083A8-FBFB-4F29-835A-16C11A506E9C}" type="presParOf" srcId="{DC788DCC-3E12-4F66-9D48-1E98C499C468}" destId="{92F18329-67F4-4504-BA08-BDC649E16806}"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634183-808C-4BFC-8682-A318780E90AE}" type="doc">
      <dgm:prSet loTypeId="urn:microsoft.com/office/officeart/2005/8/layout/radial6" loCatId="cycle" qsTypeId="urn:microsoft.com/office/officeart/2005/8/quickstyle/simple2" qsCatId="simple" csTypeId="urn:microsoft.com/office/officeart/2005/8/colors/colorful3" csCatId="colorful" phldr="1"/>
      <dgm:spPr/>
      <dgm:t>
        <a:bodyPr/>
        <a:lstStyle/>
        <a:p>
          <a:endParaRPr lang="en-US"/>
        </a:p>
      </dgm:t>
    </dgm:pt>
    <dgm:pt modelId="{87693719-476C-45F3-A0EE-9081F94606DD}">
      <dgm:prSet phldrT="[Text]"/>
      <dgm:spPr/>
      <dgm:t>
        <a:bodyPr/>
        <a:lstStyle/>
        <a:p>
          <a:pPr algn="ctr"/>
          <a:r>
            <a:rPr lang="en-US" b="1" dirty="0"/>
            <a:t>Multiple Touch Points</a:t>
          </a:r>
        </a:p>
      </dgm:t>
    </dgm:pt>
    <dgm:pt modelId="{62A26962-D1B7-4018-B906-D811F31BD0AD}" type="parTrans" cxnId="{C6EF2978-F010-4C44-AE01-DC14D0736FDA}">
      <dgm:prSet/>
      <dgm:spPr/>
      <dgm:t>
        <a:bodyPr/>
        <a:lstStyle/>
        <a:p>
          <a:pPr algn="ctr"/>
          <a:endParaRPr lang="en-US" b="1"/>
        </a:p>
      </dgm:t>
    </dgm:pt>
    <dgm:pt modelId="{7EC3E037-9DB7-47F4-A5E8-B172B1A60547}" type="sibTrans" cxnId="{C6EF2978-F010-4C44-AE01-DC14D0736FDA}">
      <dgm:prSet/>
      <dgm:spPr/>
      <dgm:t>
        <a:bodyPr/>
        <a:lstStyle/>
        <a:p>
          <a:pPr algn="ctr"/>
          <a:endParaRPr lang="en-US" b="1"/>
        </a:p>
      </dgm:t>
    </dgm:pt>
    <dgm:pt modelId="{02717902-6D16-4415-A0DB-E469D71CA580}">
      <dgm:prSet phldrT="[Text]"/>
      <dgm:spPr/>
      <dgm:t>
        <a:bodyPr/>
        <a:lstStyle/>
        <a:p>
          <a:pPr algn="ctr"/>
          <a:r>
            <a:rPr lang="en-US" b="1" dirty="0"/>
            <a:t>Phone</a:t>
          </a:r>
        </a:p>
      </dgm:t>
    </dgm:pt>
    <dgm:pt modelId="{4AB991E2-D6E9-47DC-82B1-D1321911DA62}" type="parTrans" cxnId="{736DF7B7-5779-4DAC-AB8D-AA976BA6F3D6}">
      <dgm:prSet/>
      <dgm:spPr/>
      <dgm:t>
        <a:bodyPr/>
        <a:lstStyle/>
        <a:p>
          <a:pPr algn="ctr"/>
          <a:endParaRPr lang="en-US" b="1"/>
        </a:p>
      </dgm:t>
    </dgm:pt>
    <dgm:pt modelId="{947F8D84-1C4C-461E-A9BB-3D1F1E14BD4A}" type="sibTrans" cxnId="{736DF7B7-5779-4DAC-AB8D-AA976BA6F3D6}">
      <dgm:prSet/>
      <dgm:spPr/>
      <dgm:t>
        <a:bodyPr/>
        <a:lstStyle/>
        <a:p>
          <a:pPr algn="ctr"/>
          <a:endParaRPr lang="en-US" b="1"/>
        </a:p>
      </dgm:t>
    </dgm:pt>
    <dgm:pt modelId="{5788CA8C-5A4C-47AA-851F-604009665F10}">
      <dgm:prSet phldrT="[Text]"/>
      <dgm:spPr/>
      <dgm:t>
        <a:bodyPr/>
        <a:lstStyle/>
        <a:p>
          <a:pPr algn="ctr"/>
          <a:r>
            <a:rPr lang="en-US" b="1"/>
            <a:t>In Person</a:t>
          </a:r>
        </a:p>
      </dgm:t>
    </dgm:pt>
    <dgm:pt modelId="{CBBD4831-5317-4CFE-B3E3-43C949E51726}" type="parTrans" cxnId="{6477ED95-49AA-4B8E-BE31-908EF76AF92B}">
      <dgm:prSet/>
      <dgm:spPr/>
      <dgm:t>
        <a:bodyPr/>
        <a:lstStyle/>
        <a:p>
          <a:pPr algn="ctr"/>
          <a:endParaRPr lang="en-US" b="1"/>
        </a:p>
      </dgm:t>
    </dgm:pt>
    <dgm:pt modelId="{D8B4000C-53C7-4470-8FDE-FD8DAB1265F5}" type="sibTrans" cxnId="{6477ED95-49AA-4B8E-BE31-908EF76AF92B}">
      <dgm:prSet/>
      <dgm:spPr/>
      <dgm:t>
        <a:bodyPr/>
        <a:lstStyle/>
        <a:p>
          <a:pPr algn="ctr"/>
          <a:endParaRPr lang="en-US" b="1"/>
        </a:p>
      </dgm:t>
    </dgm:pt>
    <dgm:pt modelId="{D38AFFF8-0EB2-4534-8E3C-0E85E22405FB}">
      <dgm:prSet phldrT="[Text]"/>
      <dgm:spPr/>
      <dgm:t>
        <a:bodyPr/>
        <a:lstStyle/>
        <a:p>
          <a:pPr algn="ctr"/>
          <a:r>
            <a:rPr lang="en-US" b="1"/>
            <a:t>Mail</a:t>
          </a:r>
        </a:p>
      </dgm:t>
    </dgm:pt>
    <dgm:pt modelId="{A9AFA3D2-11A2-492C-B8A2-859506798E2E}" type="parTrans" cxnId="{745B7A76-6EC6-4AD4-B6C3-C508DC0AD867}">
      <dgm:prSet/>
      <dgm:spPr/>
      <dgm:t>
        <a:bodyPr/>
        <a:lstStyle/>
        <a:p>
          <a:pPr algn="ctr"/>
          <a:endParaRPr lang="en-US" b="1"/>
        </a:p>
      </dgm:t>
    </dgm:pt>
    <dgm:pt modelId="{D505DCF7-A7A6-429B-86AF-16D6230F1A9F}" type="sibTrans" cxnId="{745B7A76-6EC6-4AD4-B6C3-C508DC0AD867}">
      <dgm:prSet/>
      <dgm:spPr/>
      <dgm:t>
        <a:bodyPr/>
        <a:lstStyle/>
        <a:p>
          <a:pPr algn="ctr"/>
          <a:endParaRPr lang="en-US" b="1"/>
        </a:p>
      </dgm:t>
    </dgm:pt>
    <dgm:pt modelId="{818CD785-4783-4502-8864-9A6B7F0556EF}">
      <dgm:prSet phldrT="[Text]"/>
      <dgm:spPr/>
      <dgm:t>
        <a:bodyPr/>
        <a:lstStyle/>
        <a:p>
          <a:pPr algn="ctr"/>
          <a:r>
            <a:rPr lang="en-US" b="1"/>
            <a:t>Email</a:t>
          </a:r>
        </a:p>
      </dgm:t>
    </dgm:pt>
    <dgm:pt modelId="{176BB9DA-376A-4B64-9C38-605C8FA7732C}" type="parTrans" cxnId="{14B2A6BA-6FE9-45C9-B0B4-FE2B6B8106BC}">
      <dgm:prSet/>
      <dgm:spPr/>
      <dgm:t>
        <a:bodyPr/>
        <a:lstStyle/>
        <a:p>
          <a:pPr algn="ctr"/>
          <a:endParaRPr lang="en-US" b="1"/>
        </a:p>
      </dgm:t>
    </dgm:pt>
    <dgm:pt modelId="{777B044D-8329-4D79-8F75-4B463C613A06}" type="sibTrans" cxnId="{14B2A6BA-6FE9-45C9-B0B4-FE2B6B8106BC}">
      <dgm:prSet/>
      <dgm:spPr/>
      <dgm:t>
        <a:bodyPr/>
        <a:lstStyle/>
        <a:p>
          <a:pPr algn="ctr"/>
          <a:endParaRPr lang="en-US" b="1"/>
        </a:p>
      </dgm:t>
    </dgm:pt>
    <dgm:pt modelId="{E9B32856-04CF-428E-90B8-F9488229E2DF}">
      <dgm:prSet/>
      <dgm:spPr/>
      <dgm:t>
        <a:bodyPr/>
        <a:lstStyle/>
        <a:p>
          <a:pPr algn="ctr"/>
          <a:r>
            <a:rPr lang="en-US" b="1"/>
            <a:t>Website</a:t>
          </a:r>
        </a:p>
      </dgm:t>
    </dgm:pt>
    <dgm:pt modelId="{F419DA30-105E-4510-BCA6-0EB3402DF206}" type="parTrans" cxnId="{A643AE25-964A-40B2-9C7F-57A5A30C56AC}">
      <dgm:prSet/>
      <dgm:spPr/>
      <dgm:t>
        <a:bodyPr/>
        <a:lstStyle/>
        <a:p>
          <a:pPr algn="ctr"/>
          <a:endParaRPr lang="en-US" b="1"/>
        </a:p>
      </dgm:t>
    </dgm:pt>
    <dgm:pt modelId="{3A6D3B4B-9070-4D87-A1C4-1142699DB335}" type="sibTrans" cxnId="{A643AE25-964A-40B2-9C7F-57A5A30C56AC}">
      <dgm:prSet/>
      <dgm:spPr/>
      <dgm:t>
        <a:bodyPr/>
        <a:lstStyle/>
        <a:p>
          <a:pPr algn="ctr"/>
          <a:endParaRPr lang="en-US" b="1"/>
        </a:p>
      </dgm:t>
    </dgm:pt>
    <dgm:pt modelId="{D26A50D9-D446-466B-906F-D94E10454E12}">
      <dgm:prSet/>
      <dgm:spPr/>
      <dgm:t>
        <a:bodyPr/>
        <a:lstStyle/>
        <a:p>
          <a:pPr algn="ctr"/>
          <a:r>
            <a:rPr lang="en-US" b="1"/>
            <a:t>Social Media</a:t>
          </a:r>
        </a:p>
      </dgm:t>
    </dgm:pt>
    <dgm:pt modelId="{7AD1A24A-FC5B-43C1-84E1-5F1B7ED8D5AE}" type="parTrans" cxnId="{E2C554A4-B18B-4D03-A21B-124A1225A311}">
      <dgm:prSet/>
      <dgm:spPr/>
      <dgm:t>
        <a:bodyPr/>
        <a:lstStyle/>
        <a:p>
          <a:pPr algn="ctr"/>
          <a:endParaRPr lang="en-US" b="1"/>
        </a:p>
      </dgm:t>
    </dgm:pt>
    <dgm:pt modelId="{79732AD2-FDA4-49D6-A94E-8DDFB24BB34A}" type="sibTrans" cxnId="{E2C554A4-B18B-4D03-A21B-124A1225A311}">
      <dgm:prSet/>
      <dgm:spPr/>
      <dgm:t>
        <a:bodyPr/>
        <a:lstStyle/>
        <a:p>
          <a:pPr algn="ctr"/>
          <a:endParaRPr lang="en-US" b="1"/>
        </a:p>
      </dgm:t>
    </dgm:pt>
    <dgm:pt modelId="{71297E99-2B07-4C28-BD31-C65F0FD14943}">
      <dgm:prSet/>
      <dgm:spPr/>
      <dgm:t>
        <a:bodyPr/>
        <a:lstStyle/>
        <a:p>
          <a:pPr algn="ctr"/>
          <a:r>
            <a:rPr lang="en-US" b="1"/>
            <a:t>Drive by</a:t>
          </a:r>
        </a:p>
      </dgm:t>
    </dgm:pt>
    <dgm:pt modelId="{A54700BA-EB6B-4836-BDDB-60C6D1B45181}" type="parTrans" cxnId="{FF3BDD80-5ADD-4717-9613-7CB5F501E632}">
      <dgm:prSet/>
      <dgm:spPr/>
      <dgm:t>
        <a:bodyPr/>
        <a:lstStyle/>
        <a:p>
          <a:pPr algn="ctr"/>
          <a:endParaRPr lang="en-US" b="1"/>
        </a:p>
      </dgm:t>
    </dgm:pt>
    <dgm:pt modelId="{8201F961-FBE5-446C-A57B-9DEE41615A5A}" type="sibTrans" cxnId="{FF3BDD80-5ADD-4717-9613-7CB5F501E632}">
      <dgm:prSet/>
      <dgm:spPr/>
      <dgm:t>
        <a:bodyPr/>
        <a:lstStyle/>
        <a:p>
          <a:pPr algn="ctr"/>
          <a:endParaRPr lang="en-US" b="1"/>
        </a:p>
      </dgm:t>
    </dgm:pt>
    <dgm:pt modelId="{D1C9C610-3829-44A8-9660-1BF3BC240D94}" type="pres">
      <dgm:prSet presAssocID="{9C634183-808C-4BFC-8682-A318780E90AE}" presName="Name0" presStyleCnt="0">
        <dgm:presLayoutVars>
          <dgm:chMax val="1"/>
          <dgm:dir/>
          <dgm:animLvl val="ctr"/>
          <dgm:resizeHandles val="exact"/>
        </dgm:presLayoutVars>
      </dgm:prSet>
      <dgm:spPr/>
      <dgm:t>
        <a:bodyPr/>
        <a:lstStyle/>
        <a:p>
          <a:endParaRPr lang="en-US"/>
        </a:p>
      </dgm:t>
    </dgm:pt>
    <dgm:pt modelId="{756DFC67-FAC4-40C2-8D08-8CB68F9684E0}" type="pres">
      <dgm:prSet presAssocID="{87693719-476C-45F3-A0EE-9081F94606DD}" presName="centerShape" presStyleLbl="node0" presStyleIdx="0" presStyleCnt="1"/>
      <dgm:spPr/>
      <dgm:t>
        <a:bodyPr/>
        <a:lstStyle/>
        <a:p>
          <a:endParaRPr lang="en-US"/>
        </a:p>
      </dgm:t>
    </dgm:pt>
    <dgm:pt modelId="{71B77E3C-5EB5-4AA2-A437-2262C9F76225}" type="pres">
      <dgm:prSet presAssocID="{02717902-6D16-4415-A0DB-E469D71CA580}" presName="node" presStyleLbl="node1" presStyleIdx="0" presStyleCnt="7">
        <dgm:presLayoutVars>
          <dgm:bulletEnabled val="1"/>
        </dgm:presLayoutVars>
      </dgm:prSet>
      <dgm:spPr/>
      <dgm:t>
        <a:bodyPr/>
        <a:lstStyle/>
        <a:p>
          <a:endParaRPr lang="en-US"/>
        </a:p>
      </dgm:t>
    </dgm:pt>
    <dgm:pt modelId="{B0B7322F-0317-4FAE-B155-AD33DD6AE683}" type="pres">
      <dgm:prSet presAssocID="{02717902-6D16-4415-A0DB-E469D71CA580}" presName="dummy" presStyleCnt="0"/>
      <dgm:spPr/>
      <dgm:t>
        <a:bodyPr/>
        <a:lstStyle/>
        <a:p>
          <a:endParaRPr lang="en-US"/>
        </a:p>
      </dgm:t>
    </dgm:pt>
    <dgm:pt modelId="{6A0A44F6-607F-43C2-8A1A-EA6E9265C91A}" type="pres">
      <dgm:prSet presAssocID="{947F8D84-1C4C-461E-A9BB-3D1F1E14BD4A}" presName="sibTrans" presStyleLbl="sibTrans2D1" presStyleIdx="0" presStyleCnt="7"/>
      <dgm:spPr/>
      <dgm:t>
        <a:bodyPr/>
        <a:lstStyle/>
        <a:p>
          <a:endParaRPr lang="en-US"/>
        </a:p>
      </dgm:t>
    </dgm:pt>
    <dgm:pt modelId="{87773F40-D1A4-4F5D-B16F-A5D344C3DF66}" type="pres">
      <dgm:prSet presAssocID="{5788CA8C-5A4C-47AA-851F-604009665F10}" presName="node" presStyleLbl="node1" presStyleIdx="1" presStyleCnt="7">
        <dgm:presLayoutVars>
          <dgm:bulletEnabled val="1"/>
        </dgm:presLayoutVars>
      </dgm:prSet>
      <dgm:spPr/>
      <dgm:t>
        <a:bodyPr/>
        <a:lstStyle/>
        <a:p>
          <a:endParaRPr lang="en-US"/>
        </a:p>
      </dgm:t>
    </dgm:pt>
    <dgm:pt modelId="{354D065E-5781-4956-92AB-F221CF67D866}" type="pres">
      <dgm:prSet presAssocID="{5788CA8C-5A4C-47AA-851F-604009665F10}" presName="dummy" presStyleCnt="0"/>
      <dgm:spPr/>
      <dgm:t>
        <a:bodyPr/>
        <a:lstStyle/>
        <a:p>
          <a:endParaRPr lang="en-US"/>
        </a:p>
      </dgm:t>
    </dgm:pt>
    <dgm:pt modelId="{7CE9302D-2953-4018-BF3E-901E18178597}" type="pres">
      <dgm:prSet presAssocID="{D8B4000C-53C7-4470-8FDE-FD8DAB1265F5}" presName="sibTrans" presStyleLbl="sibTrans2D1" presStyleIdx="1" presStyleCnt="7"/>
      <dgm:spPr/>
      <dgm:t>
        <a:bodyPr/>
        <a:lstStyle/>
        <a:p>
          <a:endParaRPr lang="en-US"/>
        </a:p>
      </dgm:t>
    </dgm:pt>
    <dgm:pt modelId="{943E48CA-D350-4A13-A083-A55FCEE16C56}" type="pres">
      <dgm:prSet presAssocID="{71297E99-2B07-4C28-BD31-C65F0FD14943}" presName="node" presStyleLbl="node1" presStyleIdx="2" presStyleCnt="7">
        <dgm:presLayoutVars>
          <dgm:bulletEnabled val="1"/>
        </dgm:presLayoutVars>
      </dgm:prSet>
      <dgm:spPr/>
      <dgm:t>
        <a:bodyPr/>
        <a:lstStyle/>
        <a:p>
          <a:endParaRPr lang="en-US"/>
        </a:p>
      </dgm:t>
    </dgm:pt>
    <dgm:pt modelId="{85E042C8-E761-4D8D-912C-A5D26C55C75D}" type="pres">
      <dgm:prSet presAssocID="{71297E99-2B07-4C28-BD31-C65F0FD14943}" presName="dummy" presStyleCnt="0"/>
      <dgm:spPr/>
      <dgm:t>
        <a:bodyPr/>
        <a:lstStyle/>
        <a:p>
          <a:endParaRPr lang="en-US"/>
        </a:p>
      </dgm:t>
    </dgm:pt>
    <dgm:pt modelId="{EA4BB0E7-05F6-434D-9DB5-313A6D8958F5}" type="pres">
      <dgm:prSet presAssocID="{8201F961-FBE5-446C-A57B-9DEE41615A5A}" presName="sibTrans" presStyleLbl="sibTrans2D1" presStyleIdx="2" presStyleCnt="7"/>
      <dgm:spPr/>
      <dgm:t>
        <a:bodyPr/>
        <a:lstStyle/>
        <a:p>
          <a:endParaRPr lang="en-US"/>
        </a:p>
      </dgm:t>
    </dgm:pt>
    <dgm:pt modelId="{D69A0A5E-3EA1-4D6D-97F9-6F20DD1C57FD}" type="pres">
      <dgm:prSet presAssocID="{D38AFFF8-0EB2-4534-8E3C-0E85E22405FB}" presName="node" presStyleLbl="node1" presStyleIdx="3" presStyleCnt="7">
        <dgm:presLayoutVars>
          <dgm:bulletEnabled val="1"/>
        </dgm:presLayoutVars>
      </dgm:prSet>
      <dgm:spPr/>
      <dgm:t>
        <a:bodyPr/>
        <a:lstStyle/>
        <a:p>
          <a:endParaRPr lang="en-US"/>
        </a:p>
      </dgm:t>
    </dgm:pt>
    <dgm:pt modelId="{AFB2BB31-DD35-48C4-A4D3-0721C08A92BE}" type="pres">
      <dgm:prSet presAssocID="{D38AFFF8-0EB2-4534-8E3C-0E85E22405FB}" presName="dummy" presStyleCnt="0"/>
      <dgm:spPr/>
      <dgm:t>
        <a:bodyPr/>
        <a:lstStyle/>
        <a:p>
          <a:endParaRPr lang="en-US"/>
        </a:p>
      </dgm:t>
    </dgm:pt>
    <dgm:pt modelId="{3D00A5D5-130B-424B-AF21-E1A373ACC0DA}" type="pres">
      <dgm:prSet presAssocID="{D505DCF7-A7A6-429B-86AF-16D6230F1A9F}" presName="sibTrans" presStyleLbl="sibTrans2D1" presStyleIdx="3" presStyleCnt="7"/>
      <dgm:spPr/>
      <dgm:t>
        <a:bodyPr/>
        <a:lstStyle/>
        <a:p>
          <a:endParaRPr lang="en-US"/>
        </a:p>
      </dgm:t>
    </dgm:pt>
    <dgm:pt modelId="{182A1A13-0769-43DA-9EDD-C4A44917CAEE}" type="pres">
      <dgm:prSet presAssocID="{818CD785-4783-4502-8864-9A6B7F0556EF}" presName="node" presStyleLbl="node1" presStyleIdx="4" presStyleCnt="7">
        <dgm:presLayoutVars>
          <dgm:bulletEnabled val="1"/>
        </dgm:presLayoutVars>
      </dgm:prSet>
      <dgm:spPr/>
      <dgm:t>
        <a:bodyPr/>
        <a:lstStyle/>
        <a:p>
          <a:endParaRPr lang="en-US"/>
        </a:p>
      </dgm:t>
    </dgm:pt>
    <dgm:pt modelId="{4DE5FB6B-5A00-43CF-BC40-0E3382B45376}" type="pres">
      <dgm:prSet presAssocID="{818CD785-4783-4502-8864-9A6B7F0556EF}" presName="dummy" presStyleCnt="0"/>
      <dgm:spPr/>
      <dgm:t>
        <a:bodyPr/>
        <a:lstStyle/>
        <a:p>
          <a:endParaRPr lang="en-US"/>
        </a:p>
      </dgm:t>
    </dgm:pt>
    <dgm:pt modelId="{0E5409CC-6155-42F8-8832-CB14E7024777}" type="pres">
      <dgm:prSet presAssocID="{777B044D-8329-4D79-8F75-4B463C613A06}" presName="sibTrans" presStyleLbl="sibTrans2D1" presStyleIdx="4" presStyleCnt="7"/>
      <dgm:spPr/>
      <dgm:t>
        <a:bodyPr/>
        <a:lstStyle/>
        <a:p>
          <a:endParaRPr lang="en-US"/>
        </a:p>
      </dgm:t>
    </dgm:pt>
    <dgm:pt modelId="{ECE3F020-6F8C-48E6-82A4-6F614D1C53D6}" type="pres">
      <dgm:prSet presAssocID="{E9B32856-04CF-428E-90B8-F9488229E2DF}" presName="node" presStyleLbl="node1" presStyleIdx="5" presStyleCnt="7">
        <dgm:presLayoutVars>
          <dgm:bulletEnabled val="1"/>
        </dgm:presLayoutVars>
      </dgm:prSet>
      <dgm:spPr/>
      <dgm:t>
        <a:bodyPr/>
        <a:lstStyle/>
        <a:p>
          <a:endParaRPr lang="en-US"/>
        </a:p>
      </dgm:t>
    </dgm:pt>
    <dgm:pt modelId="{E1358598-59FC-4EC6-AEEB-CEEE5DF77E3E}" type="pres">
      <dgm:prSet presAssocID="{E9B32856-04CF-428E-90B8-F9488229E2DF}" presName="dummy" presStyleCnt="0"/>
      <dgm:spPr/>
      <dgm:t>
        <a:bodyPr/>
        <a:lstStyle/>
        <a:p>
          <a:endParaRPr lang="en-US"/>
        </a:p>
      </dgm:t>
    </dgm:pt>
    <dgm:pt modelId="{C387F9DD-D023-4227-92C8-B183A5394A27}" type="pres">
      <dgm:prSet presAssocID="{3A6D3B4B-9070-4D87-A1C4-1142699DB335}" presName="sibTrans" presStyleLbl="sibTrans2D1" presStyleIdx="5" presStyleCnt="7"/>
      <dgm:spPr/>
      <dgm:t>
        <a:bodyPr/>
        <a:lstStyle/>
        <a:p>
          <a:endParaRPr lang="en-US"/>
        </a:p>
      </dgm:t>
    </dgm:pt>
    <dgm:pt modelId="{34D778F9-C663-46C7-88C1-F0991852E958}" type="pres">
      <dgm:prSet presAssocID="{D26A50D9-D446-466B-906F-D94E10454E12}" presName="node" presStyleLbl="node1" presStyleIdx="6" presStyleCnt="7">
        <dgm:presLayoutVars>
          <dgm:bulletEnabled val="1"/>
        </dgm:presLayoutVars>
      </dgm:prSet>
      <dgm:spPr/>
      <dgm:t>
        <a:bodyPr/>
        <a:lstStyle/>
        <a:p>
          <a:endParaRPr lang="en-US"/>
        </a:p>
      </dgm:t>
    </dgm:pt>
    <dgm:pt modelId="{E29E0798-80D4-443A-B216-37A8249176D1}" type="pres">
      <dgm:prSet presAssocID="{D26A50D9-D446-466B-906F-D94E10454E12}" presName="dummy" presStyleCnt="0"/>
      <dgm:spPr/>
      <dgm:t>
        <a:bodyPr/>
        <a:lstStyle/>
        <a:p>
          <a:endParaRPr lang="en-US"/>
        </a:p>
      </dgm:t>
    </dgm:pt>
    <dgm:pt modelId="{C23A9C41-24CB-4E05-91E0-82070B362706}" type="pres">
      <dgm:prSet presAssocID="{79732AD2-FDA4-49D6-A94E-8DDFB24BB34A}" presName="sibTrans" presStyleLbl="sibTrans2D1" presStyleIdx="6" presStyleCnt="7"/>
      <dgm:spPr/>
      <dgm:t>
        <a:bodyPr/>
        <a:lstStyle/>
        <a:p>
          <a:endParaRPr lang="en-US"/>
        </a:p>
      </dgm:t>
    </dgm:pt>
  </dgm:ptLst>
  <dgm:cxnLst>
    <dgm:cxn modelId="{B852D869-7929-4244-A436-1DA60717D165}" type="presOf" srcId="{D8B4000C-53C7-4470-8FDE-FD8DAB1265F5}" destId="{7CE9302D-2953-4018-BF3E-901E18178597}" srcOrd="0" destOrd="0" presId="urn:microsoft.com/office/officeart/2005/8/layout/radial6"/>
    <dgm:cxn modelId="{C0CD140B-8B31-44CB-A3AF-5E2A26FE3A37}" type="presOf" srcId="{947F8D84-1C4C-461E-A9BB-3D1F1E14BD4A}" destId="{6A0A44F6-607F-43C2-8A1A-EA6E9265C91A}" srcOrd="0" destOrd="0" presId="urn:microsoft.com/office/officeart/2005/8/layout/radial6"/>
    <dgm:cxn modelId="{364ECC2A-EAB3-48C7-B992-9DC906BF4081}" type="presOf" srcId="{87693719-476C-45F3-A0EE-9081F94606DD}" destId="{756DFC67-FAC4-40C2-8D08-8CB68F9684E0}" srcOrd="0" destOrd="0" presId="urn:microsoft.com/office/officeart/2005/8/layout/radial6"/>
    <dgm:cxn modelId="{C6EF2978-F010-4C44-AE01-DC14D0736FDA}" srcId="{9C634183-808C-4BFC-8682-A318780E90AE}" destId="{87693719-476C-45F3-A0EE-9081F94606DD}" srcOrd="0" destOrd="0" parTransId="{62A26962-D1B7-4018-B906-D811F31BD0AD}" sibTransId="{7EC3E037-9DB7-47F4-A5E8-B172B1A60547}"/>
    <dgm:cxn modelId="{E2C554A4-B18B-4D03-A21B-124A1225A311}" srcId="{87693719-476C-45F3-A0EE-9081F94606DD}" destId="{D26A50D9-D446-466B-906F-D94E10454E12}" srcOrd="6" destOrd="0" parTransId="{7AD1A24A-FC5B-43C1-84E1-5F1B7ED8D5AE}" sibTransId="{79732AD2-FDA4-49D6-A94E-8DDFB24BB34A}"/>
    <dgm:cxn modelId="{6350B869-24F7-4A50-84AE-F823E1EAA20A}" type="presOf" srcId="{79732AD2-FDA4-49D6-A94E-8DDFB24BB34A}" destId="{C23A9C41-24CB-4E05-91E0-82070B362706}" srcOrd="0" destOrd="0" presId="urn:microsoft.com/office/officeart/2005/8/layout/radial6"/>
    <dgm:cxn modelId="{395BA7DD-6A1E-44BB-B937-DB638B3BCEDA}" type="presOf" srcId="{9C634183-808C-4BFC-8682-A318780E90AE}" destId="{D1C9C610-3829-44A8-9660-1BF3BC240D94}" srcOrd="0" destOrd="0" presId="urn:microsoft.com/office/officeart/2005/8/layout/radial6"/>
    <dgm:cxn modelId="{F0E64B8E-2541-4606-BF83-60032B51831E}" type="presOf" srcId="{D505DCF7-A7A6-429B-86AF-16D6230F1A9F}" destId="{3D00A5D5-130B-424B-AF21-E1A373ACC0DA}" srcOrd="0" destOrd="0" presId="urn:microsoft.com/office/officeart/2005/8/layout/radial6"/>
    <dgm:cxn modelId="{02957C28-3AD1-4562-96C6-575D9F15277A}" type="presOf" srcId="{3A6D3B4B-9070-4D87-A1C4-1142699DB335}" destId="{C387F9DD-D023-4227-92C8-B183A5394A27}" srcOrd="0" destOrd="0" presId="urn:microsoft.com/office/officeart/2005/8/layout/radial6"/>
    <dgm:cxn modelId="{F18480D6-4DC7-4B3C-A17F-C63FB039808E}" type="presOf" srcId="{D26A50D9-D446-466B-906F-D94E10454E12}" destId="{34D778F9-C663-46C7-88C1-F0991852E958}" srcOrd="0" destOrd="0" presId="urn:microsoft.com/office/officeart/2005/8/layout/radial6"/>
    <dgm:cxn modelId="{FF3BDD80-5ADD-4717-9613-7CB5F501E632}" srcId="{87693719-476C-45F3-A0EE-9081F94606DD}" destId="{71297E99-2B07-4C28-BD31-C65F0FD14943}" srcOrd="2" destOrd="0" parTransId="{A54700BA-EB6B-4836-BDDB-60C6D1B45181}" sibTransId="{8201F961-FBE5-446C-A57B-9DEE41615A5A}"/>
    <dgm:cxn modelId="{736DF7B7-5779-4DAC-AB8D-AA976BA6F3D6}" srcId="{87693719-476C-45F3-A0EE-9081F94606DD}" destId="{02717902-6D16-4415-A0DB-E469D71CA580}" srcOrd="0" destOrd="0" parTransId="{4AB991E2-D6E9-47DC-82B1-D1321911DA62}" sibTransId="{947F8D84-1C4C-461E-A9BB-3D1F1E14BD4A}"/>
    <dgm:cxn modelId="{769E4C3F-ED1E-4B1B-A917-5E9B575235FD}" type="presOf" srcId="{818CD785-4783-4502-8864-9A6B7F0556EF}" destId="{182A1A13-0769-43DA-9EDD-C4A44917CAEE}" srcOrd="0" destOrd="0" presId="urn:microsoft.com/office/officeart/2005/8/layout/radial6"/>
    <dgm:cxn modelId="{A643AE25-964A-40B2-9C7F-57A5A30C56AC}" srcId="{87693719-476C-45F3-A0EE-9081F94606DD}" destId="{E9B32856-04CF-428E-90B8-F9488229E2DF}" srcOrd="5" destOrd="0" parTransId="{F419DA30-105E-4510-BCA6-0EB3402DF206}" sibTransId="{3A6D3B4B-9070-4D87-A1C4-1142699DB335}"/>
    <dgm:cxn modelId="{E6C0F3D7-2D57-4E19-9E30-0BFF72D9F0F8}" type="presOf" srcId="{5788CA8C-5A4C-47AA-851F-604009665F10}" destId="{87773F40-D1A4-4F5D-B16F-A5D344C3DF66}" srcOrd="0" destOrd="0" presId="urn:microsoft.com/office/officeart/2005/8/layout/radial6"/>
    <dgm:cxn modelId="{D7C421E4-8DF1-4885-8ED0-B6B9807D7409}" type="presOf" srcId="{8201F961-FBE5-446C-A57B-9DEE41615A5A}" destId="{EA4BB0E7-05F6-434D-9DB5-313A6D8958F5}" srcOrd="0" destOrd="0" presId="urn:microsoft.com/office/officeart/2005/8/layout/radial6"/>
    <dgm:cxn modelId="{DB9E1C78-EAC4-47D3-A207-E9784F8CA9C8}" type="presOf" srcId="{E9B32856-04CF-428E-90B8-F9488229E2DF}" destId="{ECE3F020-6F8C-48E6-82A4-6F614D1C53D6}" srcOrd="0" destOrd="0" presId="urn:microsoft.com/office/officeart/2005/8/layout/radial6"/>
    <dgm:cxn modelId="{6477ED95-49AA-4B8E-BE31-908EF76AF92B}" srcId="{87693719-476C-45F3-A0EE-9081F94606DD}" destId="{5788CA8C-5A4C-47AA-851F-604009665F10}" srcOrd="1" destOrd="0" parTransId="{CBBD4831-5317-4CFE-B3E3-43C949E51726}" sibTransId="{D8B4000C-53C7-4470-8FDE-FD8DAB1265F5}"/>
    <dgm:cxn modelId="{4A69B8F0-7C4F-49D2-AFE2-D8CA97BE5FBE}" type="presOf" srcId="{02717902-6D16-4415-A0DB-E469D71CA580}" destId="{71B77E3C-5EB5-4AA2-A437-2262C9F76225}" srcOrd="0" destOrd="0" presId="urn:microsoft.com/office/officeart/2005/8/layout/radial6"/>
    <dgm:cxn modelId="{D8F21369-12D4-4974-8AA1-D02D81BAF5B0}" type="presOf" srcId="{71297E99-2B07-4C28-BD31-C65F0FD14943}" destId="{943E48CA-D350-4A13-A083-A55FCEE16C56}" srcOrd="0" destOrd="0" presId="urn:microsoft.com/office/officeart/2005/8/layout/radial6"/>
    <dgm:cxn modelId="{F256C4F0-44D9-441D-9A77-F580E94E56C9}" type="presOf" srcId="{D38AFFF8-0EB2-4534-8E3C-0E85E22405FB}" destId="{D69A0A5E-3EA1-4D6D-97F9-6F20DD1C57FD}" srcOrd="0" destOrd="0" presId="urn:microsoft.com/office/officeart/2005/8/layout/radial6"/>
    <dgm:cxn modelId="{745B7A76-6EC6-4AD4-B6C3-C508DC0AD867}" srcId="{87693719-476C-45F3-A0EE-9081F94606DD}" destId="{D38AFFF8-0EB2-4534-8E3C-0E85E22405FB}" srcOrd="3" destOrd="0" parTransId="{A9AFA3D2-11A2-492C-B8A2-859506798E2E}" sibTransId="{D505DCF7-A7A6-429B-86AF-16D6230F1A9F}"/>
    <dgm:cxn modelId="{BDF0CD9D-DD6F-440A-8337-AE0E1955AE90}" type="presOf" srcId="{777B044D-8329-4D79-8F75-4B463C613A06}" destId="{0E5409CC-6155-42F8-8832-CB14E7024777}" srcOrd="0" destOrd="0" presId="urn:microsoft.com/office/officeart/2005/8/layout/radial6"/>
    <dgm:cxn modelId="{14B2A6BA-6FE9-45C9-B0B4-FE2B6B8106BC}" srcId="{87693719-476C-45F3-A0EE-9081F94606DD}" destId="{818CD785-4783-4502-8864-9A6B7F0556EF}" srcOrd="4" destOrd="0" parTransId="{176BB9DA-376A-4B64-9C38-605C8FA7732C}" sibTransId="{777B044D-8329-4D79-8F75-4B463C613A06}"/>
    <dgm:cxn modelId="{D43D83CB-48DA-4C23-9E45-BF6C93A79C1C}" type="presParOf" srcId="{D1C9C610-3829-44A8-9660-1BF3BC240D94}" destId="{756DFC67-FAC4-40C2-8D08-8CB68F9684E0}" srcOrd="0" destOrd="0" presId="urn:microsoft.com/office/officeart/2005/8/layout/radial6"/>
    <dgm:cxn modelId="{F3F921E1-DB56-476B-9337-8275E2D68411}" type="presParOf" srcId="{D1C9C610-3829-44A8-9660-1BF3BC240D94}" destId="{71B77E3C-5EB5-4AA2-A437-2262C9F76225}" srcOrd="1" destOrd="0" presId="urn:microsoft.com/office/officeart/2005/8/layout/radial6"/>
    <dgm:cxn modelId="{A307704E-C813-4790-B178-B624CC7EC323}" type="presParOf" srcId="{D1C9C610-3829-44A8-9660-1BF3BC240D94}" destId="{B0B7322F-0317-4FAE-B155-AD33DD6AE683}" srcOrd="2" destOrd="0" presId="urn:microsoft.com/office/officeart/2005/8/layout/radial6"/>
    <dgm:cxn modelId="{6CF1DC0C-F743-47A1-9A68-D94EDE605478}" type="presParOf" srcId="{D1C9C610-3829-44A8-9660-1BF3BC240D94}" destId="{6A0A44F6-607F-43C2-8A1A-EA6E9265C91A}" srcOrd="3" destOrd="0" presId="urn:microsoft.com/office/officeart/2005/8/layout/radial6"/>
    <dgm:cxn modelId="{B2F4D5DD-503B-4D56-9E91-F8B3FBA4EA52}" type="presParOf" srcId="{D1C9C610-3829-44A8-9660-1BF3BC240D94}" destId="{87773F40-D1A4-4F5D-B16F-A5D344C3DF66}" srcOrd="4" destOrd="0" presId="urn:microsoft.com/office/officeart/2005/8/layout/radial6"/>
    <dgm:cxn modelId="{419B7FB6-47DE-40EC-9263-94CEB1829547}" type="presParOf" srcId="{D1C9C610-3829-44A8-9660-1BF3BC240D94}" destId="{354D065E-5781-4956-92AB-F221CF67D866}" srcOrd="5" destOrd="0" presId="urn:microsoft.com/office/officeart/2005/8/layout/radial6"/>
    <dgm:cxn modelId="{B0BE591C-4B28-46B2-AFEC-CC2779192119}" type="presParOf" srcId="{D1C9C610-3829-44A8-9660-1BF3BC240D94}" destId="{7CE9302D-2953-4018-BF3E-901E18178597}" srcOrd="6" destOrd="0" presId="urn:microsoft.com/office/officeart/2005/8/layout/radial6"/>
    <dgm:cxn modelId="{22878F7D-C864-4BE6-9099-6A717F4132D6}" type="presParOf" srcId="{D1C9C610-3829-44A8-9660-1BF3BC240D94}" destId="{943E48CA-D350-4A13-A083-A55FCEE16C56}" srcOrd="7" destOrd="0" presId="urn:microsoft.com/office/officeart/2005/8/layout/radial6"/>
    <dgm:cxn modelId="{8C2DBAEB-6557-4064-9D21-5F2AF2D09851}" type="presParOf" srcId="{D1C9C610-3829-44A8-9660-1BF3BC240D94}" destId="{85E042C8-E761-4D8D-912C-A5D26C55C75D}" srcOrd="8" destOrd="0" presId="urn:microsoft.com/office/officeart/2005/8/layout/radial6"/>
    <dgm:cxn modelId="{CCCAC7E4-E5EA-4792-928D-C2562A925A1D}" type="presParOf" srcId="{D1C9C610-3829-44A8-9660-1BF3BC240D94}" destId="{EA4BB0E7-05F6-434D-9DB5-313A6D8958F5}" srcOrd="9" destOrd="0" presId="urn:microsoft.com/office/officeart/2005/8/layout/radial6"/>
    <dgm:cxn modelId="{5156BAD3-99BC-4EFB-9AA8-D0C9CFF2B6DC}" type="presParOf" srcId="{D1C9C610-3829-44A8-9660-1BF3BC240D94}" destId="{D69A0A5E-3EA1-4D6D-97F9-6F20DD1C57FD}" srcOrd="10" destOrd="0" presId="urn:microsoft.com/office/officeart/2005/8/layout/radial6"/>
    <dgm:cxn modelId="{0036628C-9795-41CC-B32F-202E55C8F840}" type="presParOf" srcId="{D1C9C610-3829-44A8-9660-1BF3BC240D94}" destId="{AFB2BB31-DD35-48C4-A4D3-0721C08A92BE}" srcOrd="11" destOrd="0" presId="urn:microsoft.com/office/officeart/2005/8/layout/radial6"/>
    <dgm:cxn modelId="{27686690-F276-41D4-B7E5-9ED51C69800B}" type="presParOf" srcId="{D1C9C610-3829-44A8-9660-1BF3BC240D94}" destId="{3D00A5D5-130B-424B-AF21-E1A373ACC0DA}" srcOrd="12" destOrd="0" presId="urn:microsoft.com/office/officeart/2005/8/layout/radial6"/>
    <dgm:cxn modelId="{FE601539-12A3-4816-AF1B-DFB1D930975F}" type="presParOf" srcId="{D1C9C610-3829-44A8-9660-1BF3BC240D94}" destId="{182A1A13-0769-43DA-9EDD-C4A44917CAEE}" srcOrd="13" destOrd="0" presId="urn:microsoft.com/office/officeart/2005/8/layout/radial6"/>
    <dgm:cxn modelId="{7084138B-2F88-4532-A30C-4DC825AC360C}" type="presParOf" srcId="{D1C9C610-3829-44A8-9660-1BF3BC240D94}" destId="{4DE5FB6B-5A00-43CF-BC40-0E3382B45376}" srcOrd="14" destOrd="0" presId="urn:microsoft.com/office/officeart/2005/8/layout/radial6"/>
    <dgm:cxn modelId="{EBD89D5C-AA01-4506-969B-21D0F541586C}" type="presParOf" srcId="{D1C9C610-3829-44A8-9660-1BF3BC240D94}" destId="{0E5409CC-6155-42F8-8832-CB14E7024777}" srcOrd="15" destOrd="0" presId="urn:microsoft.com/office/officeart/2005/8/layout/radial6"/>
    <dgm:cxn modelId="{7250DBD9-3715-470E-AEF7-EC4460E096FA}" type="presParOf" srcId="{D1C9C610-3829-44A8-9660-1BF3BC240D94}" destId="{ECE3F020-6F8C-48E6-82A4-6F614D1C53D6}" srcOrd="16" destOrd="0" presId="urn:microsoft.com/office/officeart/2005/8/layout/radial6"/>
    <dgm:cxn modelId="{60FB6E22-EC0F-4290-952C-0674BE7CC829}" type="presParOf" srcId="{D1C9C610-3829-44A8-9660-1BF3BC240D94}" destId="{E1358598-59FC-4EC6-AEEB-CEEE5DF77E3E}" srcOrd="17" destOrd="0" presId="urn:microsoft.com/office/officeart/2005/8/layout/radial6"/>
    <dgm:cxn modelId="{CE0B69BA-B3FA-4E4F-B5D2-665812FB48B5}" type="presParOf" srcId="{D1C9C610-3829-44A8-9660-1BF3BC240D94}" destId="{C387F9DD-D023-4227-92C8-B183A5394A27}" srcOrd="18" destOrd="0" presId="urn:microsoft.com/office/officeart/2005/8/layout/radial6"/>
    <dgm:cxn modelId="{91E09EF2-CE30-40F4-BBA9-80FC9343725B}" type="presParOf" srcId="{D1C9C610-3829-44A8-9660-1BF3BC240D94}" destId="{34D778F9-C663-46C7-88C1-F0991852E958}" srcOrd="19" destOrd="0" presId="urn:microsoft.com/office/officeart/2005/8/layout/radial6"/>
    <dgm:cxn modelId="{CF0A96BE-F8E7-4606-B601-17C71544CCBB}" type="presParOf" srcId="{D1C9C610-3829-44A8-9660-1BF3BC240D94}" destId="{E29E0798-80D4-443A-B216-37A8249176D1}" srcOrd="20" destOrd="0" presId="urn:microsoft.com/office/officeart/2005/8/layout/radial6"/>
    <dgm:cxn modelId="{D03BB213-EDB8-42EC-A5CB-DD8476096B6D}" type="presParOf" srcId="{D1C9C610-3829-44A8-9660-1BF3BC240D94}" destId="{C23A9C41-24CB-4E05-91E0-82070B362706}" srcOrd="21"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0E2B5B-6583-4A0B-9AC8-DAD326368FE6}">
      <dsp:nvSpPr>
        <dsp:cNvPr id="0" name=""/>
        <dsp:cNvSpPr/>
      </dsp:nvSpPr>
      <dsp:spPr>
        <a:xfrm>
          <a:off x="0" y="4167987"/>
          <a:ext cx="8128000" cy="683412"/>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lumMod val="50000"/>
                </a:schemeClr>
              </a:solidFill>
            </a:rPr>
            <a:t>Results =</a:t>
          </a:r>
          <a:endParaRPr lang="en-US" sz="2000" b="1" kern="1200" dirty="0">
            <a:solidFill>
              <a:schemeClr val="tx2">
                <a:lumMod val="50000"/>
              </a:schemeClr>
            </a:solidFill>
          </a:endParaRPr>
        </a:p>
      </dsp:txBody>
      <dsp:txXfrm>
        <a:off x="0" y="4167987"/>
        <a:ext cx="8128000" cy="369042"/>
      </dsp:txXfrm>
    </dsp:sp>
    <dsp:sp modelId="{9857FFAD-1C99-46F0-AFE8-F548052D84E0}">
      <dsp:nvSpPr>
        <dsp:cNvPr id="0" name=""/>
        <dsp:cNvSpPr/>
      </dsp:nvSpPr>
      <dsp:spPr>
        <a:xfrm>
          <a:off x="0" y="4523360"/>
          <a:ext cx="8128000" cy="314369"/>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lumMod val="50000"/>
                </a:schemeClr>
              </a:solidFill>
            </a:rPr>
            <a:t>Increased health and wellness for a greater number of our patients</a:t>
          </a:r>
          <a:endParaRPr lang="en-US" sz="1800" kern="1200" dirty="0">
            <a:solidFill>
              <a:schemeClr val="tx2">
                <a:lumMod val="50000"/>
              </a:schemeClr>
            </a:solidFill>
          </a:endParaRPr>
        </a:p>
      </dsp:txBody>
      <dsp:txXfrm>
        <a:off x="0" y="4523360"/>
        <a:ext cx="8128000" cy="314369"/>
      </dsp:txXfrm>
    </dsp:sp>
    <dsp:sp modelId="{45349B17-87EC-43F4-8305-A6919F36FB56}">
      <dsp:nvSpPr>
        <dsp:cNvPr id="0" name=""/>
        <dsp:cNvSpPr/>
      </dsp:nvSpPr>
      <dsp:spPr>
        <a:xfrm rot="10800000">
          <a:off x="0" y="3127148"/>
          <a:ext cx="8128000" cy="1051088"/>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a:solidFill>
              <a:schemeClr val="tx2">
                <a:lumMod val="50000"/>
              </a:schemeClr>
            </a:solidFill>
          </a:endParaRPr>
        </a:p>
      </dsp:txBody>
      <dsp:txXfrm>
        <a:off x="0" y="3127148"/>
        <a:ext cx="8128000" cy="368932"/>
      </dsp:txXfrm>
    </dsp:sp>
    <dsp:sp modelId="{D0B1EF3B-895D-4775-B1F9-030C7EA318BF}">
      <dsp:nvSpPr>
        <dsp:cNvPr id="0" name=""/>
        <dsp:cNvSpPr/>
      </dsp:nvSpPr>
      <dsp:spPr>
        <a:xfrm>
          <a:off x="0" y="3496080"/>
          <a:ext cx="8128000" cy="314275"/>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lumMod val="50000"/>
                </a:schemeClr>
              </a:solidFill>
            </a:rPr>
            <a:t>Increased client trust in care recommendations</a:t>
          </a:r>
          <a:endParaRPr lang="en-US" sz="1800" kern="1200" dirty="0">
            <a:solidFill>
              <a:schemeClr val="tx2">
                <a:lumMod val="50000"/>
              </a:schemeClr>
            </a:solidFill>
          </a:endParaRPr>
        </a:p>
      </dsp:txBody>
      <dsp:txXfrm>
        <a:off x="0" y="3496080"/>
        <a:ext cx="8128000" cy="314275"/>
      </dsp:txXfrm>
    </dsp:sp>
    <dsp:sp modelId="{2B4C92F6-F9A2-48CC-B406-A899F436743B}">
      <dsp:nvSpPr>
        <dsp:cNvPr id="0" name=""/>
        <dsp:cNvSpPr/>
      </dsp:nvSpPr>
      <dsp:spPr>
        <a:xfrm rot="10800000">
          <a:off x="0" y="2086311"/>
          <a:ext cx="8128000" cy="1051088"/>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a:solidFill>
              <a:schemeClr val="tx2">
                <a:lumMod val="50000"/>
              </a:schemeClr>
            </a:solidFill>
          </a:endParaRPr>
        </a:p>
      </dsp:txBody>
      <dsp:txXfrm>
        <a:off x="0" y="2086311"/>
        <a:ext cx="8128000" cy="368932"/>
      </dsp:txXfrm>
    </dsp:sp>
    <dsp:sp modelId="{725FDE12-2C79-4437-AE11-B6B56414A670}">
      <dsp:nvSpPr>
        <dsp:cNvPr id="0" name=""/>
        <dsp:cNvSpPr/>
      </dsp:nvSpPr>
      <dsp:spPr>
        <a:xfrm>
          <a:off x="0" y="2455243"/>
          <a:ext cx="8128000" cy="314275"/>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lumMod val="50000"/>
                </a:schemeClr>
              </a:solidFill>
            </a:rPr>
            <a:t>Increased client/practice bonding opportunities</a:t>
          </a:r>
          <a:endParaRPr lang="en-US" sz="1800" kern="1200" dirty="0">
            <a:solidFill>
              <a:schemeClr val="tx2">
                <a:lumMod val="50000"/>
              </a:schemeClr>
            </a:solidFill>
          </a:endParaRPr>
        </a:p>
      </dsp:txBody>
      <dsp:txXfrm>
        <a:off x="0" y="2455243"/>
        <a:ext cx="8128000" cy="314275"/>
      </dsp:txXfrm>
    </dsp:sp>
    <dsp:sp modelId="{D90AE22F-EA39-4529-8E02-61CEA8DC7AA0}">
      <dsp:nvSpPr>
        <dsp:cNvPr id="0" name=""/>
        <dsp:cNvSpPr/>
      </dsp:nvSpPr>
      <dsp:spPr>
        <a:xfrm rot="10800000">
          <a:off x="0" y="1045474"/>
          <a:ext cx="8128000" cy="1051088"/>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a:solidFill>
              <a:schemeClr val="tx2">
                <a:lumMod val="50000"/>
              </a:schemeClr>
            </a:solidFill>
          </a:endParaRPr>
        </a:p>
      </dsp:txBody>
      <dsp:txXfrm>
        <a:off x="0" y="1045474"/>
        <a:ext cx="8128000" cy="368932"/>
      </dsp:txXfrm>
    </dsp:sp>
    <dsp:sp modelId="{3E48BE00-8539-47C7-B16B-81F6F47332A2}">
      <dsp:nvSpPr>
        <dsp:cNvPr id="0" name=""/>
        <dsp:cNvSpPr/>
      </dsp:nvSpPr>
      <dsp:spPr>
        <a:xfrm>
          <a:off x="0" y="1414406"/>
          <a:ext cx="8128000" cy="314275"/>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solidFill>
                <a:schemeClr val="tx2">
                  <a:lumMod val="50000"/>
                </a:schemeClr>
              </a:solidFill>
            </a:rPr>
            <a:t>Increased “touch points” as a result of regularly scheduled visits</a:t>
          </a:r>
          <a:endParaRPr lang="en-US" sz="1800" kern="1200" dirty="0">
            <a:solidFill>
              <a:schemeClr val="tx2">
                <a:lumMod val="50000"/>
              </a:schemeClr>
            </a:solidFill>
          </a:endParaRPr>
        </a:p>
      </dsp:txBody>
      <dsp:txXfrm>
        <a:off x="0" y="1414406"/>
        <a:ext cx="8128000" cy="314275"/>
      </dsp:txXfrm>
    </dsp:sp>
    <dsp:sp modelId="{287C4C56-3FBD-4CB2-B98F-CCAE88AE2AF4}">
      <dsp:nvSpPr>
        <dsp:cNvPr id="0" name=""/>
        <dsp:cNvSpPr/>
      </dsp:nvSpPr>
      <dsp:spPr>
        <a:xfrm rot="10800000">
          <a:off x="0" y="1"/>
          <a:ext cx="8128000" cy="1055723"/>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lumMod val="50000"/>
                </a:schemeClr>
              </a:solidFill>
            </a:rPr>
            <a:t>Preventive Healthcare Plans =</a:t>
          </a:r>
          <a:endParaRPr lang="en-US" sz="2000" b="1" kern="1200" dirty="0">
            <a:solidFill>
              <a:schemeClr val="tx2">
                <a:lumMod val="50000"/>
              </a:schemeClr>
            </a:solidFill>
          </a:endParaRPr>
        </a:p>
      </dsp:txBody>
      <dsp:txXfrm>
        <a:off x="0" y="1"/>
        <a:ext cx="8128000" cy="370559"/>
      </dsp:txXfrm>
    </dsp:sp>
    <dsp:sp modelId="{C74A6256-59A1-4FDF-8351-CDB8CD24A7A6}">
      <dsp:nvSpPr>
        <dsp:cNvPr id="0" name=""/>
        <dsp:cNvSpPr/>
      </dsp:nvSpPr>
      <dsp:spPr>
        <a:xfrm>
          <a:off x="0" y="371251"/>
          <a:ext cx="8128000" cy="314275"/>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solidFill>
                <a:schemeClr val="tx2">
                  <a:lumMod val="50000"/>
                </a:schemeClr>
              </a:solidFill>
            </a:rPr>
            <a:t>The ability for more pet owners to provide their pets with quality care</a:t>
          </a:r>
          <a:endParaRPr lang="en-US" sz="1800" kern="1200" dirty="0">
            <a:solidFill>
              <a:schemeClr val="tx2">
                <a:lumMod val="50000"/>
              </a:schemeClr>
            </a:solidFill>
          </a:endParaRPr>
        </a:p>
      </dsp:txBody>
      <dsp:txXfrm>
        <a:off x="0" y="371251"/>
        <a:ext cx="8128000" cy="3142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6C7BF-CF42-4688-8A4C-D9B0B492242C}" type="datetimeFigureOut">
              <a:rPr lang="en-US" smtClean="0"/>
              <a:pPr/>
              <a:t>7/27/2012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84480-B160-4F26-95D5-D2A1743DCAFA}" type="slidenum">
              <a:rPr lang="en-US" smtClean="0"/>
              <a:pPr/>
              <a:t>‹#›</a:t>
            </a:fld>
            <a:endParaRPr lang="en-US"/>
          </a:p>
        </p:txBody>
      </p:sp>
    </p:spTree>
    <p:extLst>
      <p:ext uri="{BB962C8B-B14F-4D97-AF65-F5344CB8AC3E}">
        <p14:creationId xmlns:p14="http://schemas.microsoft.com/office/powerpoint/2010/main" xmlns="" val="418867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3</a:t>
            </a:fld>
            <a:endParaRPr lang="en-US"/>
          </a:p>
        </p:txBody>
      </p:sp>
    </p:spTree>
    <p:extLst>
      <p:ext uri="{BB962C8B-B14F-4D97-AF65-F5344CB8AC3E}">
        <p14:creationId xmlns:p14="http://schemas.microsoft.com/office/powerpoint/2010/main" xmlns="" val="3756963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nuts and bolts of how preventive healthcare plans work; we will provide you with more information and handouts on the specifics of how our plans will be managed, but the important thing to understand is that the process becomes relatively simple once a pet is enrolled for the first time.</a:t>
            </a:r>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16</a:t>
            </a:fld>
            <a:endParaRPr lang="en-US"/>
          </a:p>
        </p:txBody>
      </p:sp>
    </p:spTree>
    <p:extLst>
      <p:ext uri="{BB962C8B-B14F-4D97-AF65-F5344CB8AC3E}">
        <p14:creationId xmlns:p14="http://schemas.microsoft.com/office/powerpoint/2010/main" xmlns="" val="1281324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USE THIS SLIDE</a:t>
            </a:r>
            <a:r>
              <a:rPr lang="en-US" i="1" baseline="0" dirty="0" smtClean="0"/>
              <a:t> TO ENTER YOUR  ENROLLMENT FEE AND  PLAN PRICING DETAILS; BOTH THE MONTHLY AND ANNUAL FEE SHOULD BE PROVIDED</a:t>
            </a:r>
            <a:endParaRPr lang="en-US" i="1"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17</a:t>
            </a:fld>
            <a:endParaRPr lang="en-US"/>
          </a:p>
        </p:txBody>
      </p:sp>
    </p:spTree>
    <p:extLst>
      <p:ext uri="{BB962C8B-B14F-4D97-AF65-F5344CB8AC3E}">
        <p14:creationId xmlns:p14="http://schemas.microsoft.com/office/powerpoint/2010/main" xmlns="" val="66057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very important that you understand, and can educate clients on, the difference between preventive healthcare plans and pet insurance.  Plans are for preventive medicine only and do not cover unexpected surgical or medical expenses.  This is also written in the client contract, but we are counting on you to verbalize this so we can do our best to avoid any future misunderstandings.</a:t>
            </a:r>
          </a:p>
          <a:p>
            <a:endParaRPr lang="en-US" dirty="0" smtClean="0"/>
          </a:p>
          <a:p>
            <a:r>
              <a:rPr lang="en-US" dirty="0" smtClean="0"/>
              <a:t>While it is true that a pet on a preventive healthcare plan does not need wellness insurance coverage, they will still greatly benefit from a major medical policy that covers illness and accidents.  If you think about it, the combination of a preventive healthcare plan and pet insurance is really the “ultimate” opportunity to remove financial constraints from every medical care decision a pet owner must make on behalf of their pet.</a:t>
            </a:r>
          </a:p>
          <a:p>
            <a:r>
              <a:rPr lang="en-US" i="1" dirty="0" smtClean="0">
                <a:solidFill>
                  <a:srgbClr val="C00000"/>
                </a:solidFill>
              </a:rPr>
              <a:t>** If your practice recommends a specific pet insurance, this is an opportunity to review their policies, enrollment process, benefits, and pricing with the team.</a:t>
            </a:r>
          </a:p>
          <a:p>
            <a:endParaRPr lang="en-US" i="1" dirty="0">
              <a:solidFill>
                <a:srgbClr val="C00000"/>
              </a:solidFill>
            </a:endParaRPr>
          </a:p>
        </p:txBody>
      </p:sp>
      <p:sp>
        <p:nvSpPr>
          <p:cNvPr id="4" name="Slide Number Placeholder 3"/>
          <p:cNvSpPr>
            <a:spLocks noGrp="1"/>
          </p:cNvSpPr>
          <p:nvPr>
            <p:ph type="sldNum" sz="quarter" idx="10"/>
          </p:nvPr>
        </p:nvSpPr>
        <p:spPr/>
        <p:txBody>
          <a:bodyPr/>
          <a:lstStyle/>
          <a:p>
            <a:pPr>
              <a:defRPr/>
            </a:pPr>
            <a:fld id="{DE0A618B-C32F-4D38-B69F-4BB03CC2845E}" type="slidenum">
              <a:rPr lang="en-US" smtClean="0"/>
              <a:pPr>
                <a:defRPr/>
              </a:pPr>
              <a:t>18</a:t>
            </a:fld>
            <a:endParaRPr lang="en-US"/>
          </a:p>
        </p:txBody>
      </p:sp>
    </p:spTree>
    <p:extLst>
      <p:ext uri="{BB962C8B-B14F-4D97-AF65-F5344CB8AC3E}">
        <p14:creationId xmlns:p14="http://schemas.microsoft.com/office/powerpoint/2010/main" xmlns="" val="238416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As important as reminders currently are for veterinary services, they are even more so when it comes to preventive healthcare plan services.  Keep in mind that services are not transferrable from year to year, so if they do not get used within the contract year, they can no longer be redeemed.   In order for pet owners to recognize the full value of a plan, their pet needs to receive all the services for which they have enrolled.</a:t>
            </a:r>
          </a:p>
          <a:p>
            <a:pPr eaLnBrk="1" hangingPunct="1">
              <a:spcBef>
                <a:spcPct val="0"/>
              </a:spcBef>
            </a:pPr>
            <a:r>
              <a:rPr lang="en-US" dirty="0" smtClean="0"/>
              <a:t> </a:t>
            </a:r>
          </a:p>
          <a:p>
            <a:pPr eaLnBrk="1" hangingPunct="1">
              <a:spcBef>
                <a:spcPct val="0"/>
              </a:spcBef>
            </a:pPr>
            <a:r>
              <a:rPr lang="en-US" dirty="0" smtClean="0"/>
              <a:t>Before the client and pet depart the practice after their enrollment visit, the second comprehensive examination should be scheduled six months later--unless it is a puppy or kitten.  </a:t>
            </a:r>
          </a:p>
          <a:p>
            <a:pPr eaLnBrk="1" hangingPunct="1">
              <a:spcBef>
                <a:spcPct val="0"/>
              </a:spcBef>
            </a:pPr>
            <a:endParaRPr lang="en-US" dirty="0" smtClean="0"/>
          </a:p>
          <a:p>
            <a:pPr eaLnBrk="1" hangingPunct="1">
              <a:spcBef>
                <a:spcPct val="0"/>
              </a:spcBef>
            </a:pPr>
            <a:r>
              <a:rPr lang="en-US" dirty="0" smtClean="0"/>
              <a:t>Even if a client is unsure whether the date will available in the future, let them know they will be receiving a reminder 2 - 3 weeks in advance so that they can reschedule if necessary.</a:t>
            </a:r>
          </a:p>
          <a:p>
            <a:pPr eaLnBrk="1" hangingPunct="1">
              <a:spcBef>
                <a:spcPct val="0"/>
              </a:spcBef>
            </a:pPr>
            <a:endParaRPr lang="en-US" dirty="0" smtClean="0"/>
          </a:p>
          <a:p>
            <a:pPr eaLnBrk="1" hangingPunct="1">
              <a:spcBef>
                <a:spcPct val="0"/>
              </a:spcBef>
            </a:pPr>
            <a:r>
              <a:rPr lang="en-US" dirty="0" smtClean="0"/>
              <a:t> At the time of the second comprehensive examination the next one should then be scheduled for sixth months later, ideally immediately following the plan renewal date. The purpose is to encourage renewal by maintaining the sixth month cycle.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384480-B160-4F26-95D5-D2A1743DCAFA}" type="slidenum">
              <a:rPr lang="en-US" smtClean="0"/>
              <a:pPr/>
              <a:t>19</a:t>
            </a:fld>
            <a:endParaRPr lang="en-US"/>
          </a:p>
        </p:txBody>
      </p:sp>
    </p:spTree>
    <p:extLst>
      <p:ext uri="{BB962C8B-B14F-4D97-AF65-F5344CB8AC3E}">
        <p14:creationId xmlns:p14="http://schemas.microsoft.com/office/powerpoint/2010/main" xmlns="" val="824975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for preventive care plans to be effective and provide value to the greatest numbers of pets, clients must be made aware of their availability and educated on their benefits.  The more pets that are enrolled, the better care we are able to provide for them.  As you can see from the information we have already reviewed, the plans give pet owners an incredible opportunity that they have not had previously.  This is where team commitment makes all the difference in just how successful our plans are!</a:t>
            </a:r>
          </a:p>
          <a:p>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20</a:t>
            </a:fld>
            <a:endParaRPr lang="en-US"/>
          </a:p>
        </p:txBody>
      </p:sp>
    </p:spTree>
    <p:extLst>
      <p:ext uri="{BB962C8B-B14F-4D97-AF65-F5344CB8AC3E}">
        <p14:creationId xmlns:p14="http://schemas.microsoft.com/office/powerpoint/2010/main" xmlns="" val="193976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services offered in preventive healthcare plans should not be used to treat illness or injury. This is why it is critical that a thorough exam be performed on each pet prior to enrollment.  That being said, many health conditions are transient and should not preclude a pet from ever being able to enroll in a plan.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4E69B5-09BE-4B81-9ED8-652A91FE094E}" type="slidenum">
              <a:rPr lang="en-US" smtClean="0"/>
              <a:pPr/>
              <a:t>21</a:t>
            </a:fld>
            <a:endParaRPr lang="en-US"/>
          </a:p>
        </p:txBody>
      </p:sp>
    </p:spTree>
    <p:extLst>
      <p:ext uri="{BB962C8B-B14F-4D97-AF65-F5344CB8AC3E}">
        <p14:creationId xmlns:p14="http://schemas.microsoft.com/office/powerpoint/2010/main" xmlns="" val="2046997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USE</a:t>
            </a:r>
            <a:r>
              <a:rPr lang="en-US" i="1" baseline="0" dirty="0" smtClean="0"/>
              <a:t> THIS SLIDE TO LIST DETAILS REGARDING YOUR PRACTICE’S ELIGIBILITY REQUIREMENTS</a:t>
            </a:r>
            <a:endParaRPr lang="en-US" i="1"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22</a:t>
            </a:fld>
            <a:endParaRPr lang="en-US"/>
          </a:p>
        </p:txBody>
      </p:sp>
    </p:spTree>
    <p:extLst>
      <p:ext uri="{BB962C8B-B14F-4D97-AF65-F5344CB8AC3E}">
        <p14:creationId xmlns:p14="http://schemas.microsoft.com/office/powerpoint/2010/main" xmlns="" val="359459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The simplest way to handle plan upgrades or downgrades is at the time of renewal, and we will let clients know that their plans are automatically renewing ahead of time to avoid any potential issues.  </a:t>
            </a:r>
          </a:p>
          <a:p>
            <a:pPr eaLnBrk="1" hangingPunct="1">
              <a:spcBef>
                <a:spcPct val="0"/>
              </a:spcBef>
            </a:pPr>
            <a:endParaRPr lang="en-US" dirty="0" smtClean="0"/>
          </a:p>
          <a:p>
            <a:pPr eaLnBrk="1" hangingPunct="1">
              <a:spcBef>
                <a:spcPct val="0"/>
              </a:spcBef>
            </a:pPr>
            <a:r>
              <a:rPr lang="en-US" dirty="0" smtClean="0"/>
              <a:t>That being said, you should always take the time to recommend plan upgrades when appropriate.  For example, when a pet on a basic plan needs dentistry, the option of upgrading rather than paying for the procedure separately should be offered as an option.  There are no additional fees to upgrade.  The one thing that will change is that the renewal date will reflect the date that the plan was upgraded, rather than the original enrollment date.</a:t>
            </a:r>
          </a:p>
          <a:p>
            <a:pPr eaLnBrk="1" hangingPunct="1">
              <a:spcBef>
                <a:spcPct val="0"/>
              </a:spcBef>
            </a:pPr>
            <a:endParaRPr lang="en-US" dirty="0" smtClean="0"/>
          </a:p>
          <a:p>
            <a:pPr eaLnBrk="1" hangingPunct="1">
              <a:spcBef>
                <a:spcPct val="0"/>
              </a:spcBef>
            </a:pPr>
            <a:r>
              <a:rPr lang="en-US" dirty="0" smtClean="0"/>
              <a:t>The same would be true for plan downgrades, although in that case we will need to make sure that the patient has not already utilized more services than have been paid for.  If that is the case, the best way to handle it is to explain to the client that rather than pay out-of-pocket for these services, they continue on the current plan until it expires.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4E69B5-09BE-4B81-9ED8-652A91FE094E}" type="slidenum">
              <a:rPr lang="en-US" smtClean="0"/>
              <a:pPr/>
              <a:t>23</a:t>
            </a:fld>
            <a:endParaRPr lang="en-US"/>
          </a:p>
        </p:txBody>
      </p:sp>
    </p:spTree>
    <p:extLst>
      <p:ext uri="{BB962C8B-B14F-4D97-AF65-F5344CB8AC3E}">
        <p14:creationId xmlns:p14="http://schemas.microsoft.com/office/powerpoint/2010/main" xmlns="" val="1095689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There will be times when a client requests to cancel their pet’s preventive healthcare plan.  The way we will handle these situations is to calculate the full retail value of the services utilized and compare that to the payments collected to date.  If more money has been paid than services provided, then the client may cancel their contract, but they do not receive a refund unless approved by the practice owner. </a:t>
            </a:r>
          </a:p>
          <a:p>
            <a:pPr eaLnBrk="1" hangingPunct="1">
              <a:spcBef>
                <a:spcPct val="0"/>
              </a:spcBef>
            </a:pPr>
            <a:endParaRPr lang="en-US" dirty="0" smtClean="0"/>
          </a:p>
          <a:p>
            <a:pPr eaLnBrk="1" hangingPunct="1">
              <a:spcBef>
                <a:spcPct val="0"/>
              </a:spcBef>
            </a:pPr>
            <a:r>
              <a:rPr lang="en-US" dirty="0" smtClean="0"/>
              <a:t>If the retail cost of the services that their pet has already used is more than the payments received at that point in time, then there are two options: bill the client for the difference prior to releasing them from the contract, or require that the remaining payments be made until the annual renewal date.</a:t>
            </a:r>
          </a:p>
          <a:p>
            <a:pPr eaLnBrk="1" hangingPunct="1">
              <a:spcBef>
                <a:spcPct val="0"/>
              </a:spcBef>
            </a:pPr>
            <a:r>
              <a:rPr lang="en-US" dirty="0" smtClean="0"/>
              <a:t> </a:t>
            </a:r>
          </a:p>
          <a:p>
            <a:pPr eaLnBrk="1" hangingPunct="1">
              <a:spcBef>
                <a:spcPct val="0"/>
              </a:spcBef>
            </a:pPr>
            <a:r>
              <a:rPr lang="en-US" dirty="0" smtClean="0"/>
              <a:t>Also, plans are not transferable to other pet owners, for example if the pet is adopted into a new home, or other pets in the same family.  This is something clearly stated in the practice/client contract, but it is also something we need to review with them specifically to make sure there is no confusion in the future.</a:t>
            </a:r>
            <a:endParaRPr lang="en-US" i="1" dirty="0" smtClean="0"/>
          </a:p>
          <a:p>
            <a:pPr eaLnBrk="1" hangingPunct="1">
              <a:spcBef>
                <a:spcPct val="0"/>
              </a:spcBef>
            </a:pPr>
            <a:endParaRPr lang="en-US" dirty="0" smtClean="0"/>
          </a:p>
          <a:p>
            <a:pPr eaLnBrk="1" hangingPunct="1">
              <a:spcBef>
                <a:spcPct val="0"/>
              </a:spcBef>
            </a:pPr>
            <a:r>
              <a:rPr lang="en-US" dirty="0" smtClean="0"/>
              <a:t>If a pet that is a plan member dies,  please notify ___________________ (practice manager name) as soon as possible.  If the pet is being euthanized at the practice, their plan status is </a:t>
            </a:r>
            <a:r>
              <a:rPr lang="en-US" i="1" dirty="0" smtClean="0"/>
              <a:t>not</a:t>
            </a:r>
            <a:r>
              <a:rPr lang="en-US" dirty="0" smtClean="0"/>
              <a:t> something that needs to be addressed with the client that day.  If a client asks, let them know they don’t need to worry about it right now and we contact them in a few days to discuss it. </a:t>
            </a:r>
          </a:p>
          <a:p>
            <a:pPr eaLnBrk="1" hangingPunct="1">
              <a:spcBef>
                <a:spcPct val="0"/>
              </a:spcBef>
            </a:pPr>
            <a:endParaRPr lang="en-US" dirty="0" smtClean="0"/>
          </a:p>
          <a:p>
            <a:pPr eaLnBrk="1" hangingPunct="1">
              <a:spcBef>
                <a:spcPct val="0"/>
              </a:spcBef>
            </a:pPr>
            <a:r>
              <a:rPr lang="en-US" dirty="0" smtClean="0"/>
              <a:t>If a client moves away in the middle of the plan year, or becomes unhappy with our practice for any reason, rest assured that we will work with that client to resolve any problems and will make sure that they are treated fairly.</a:t>
            </a:r>
          </a:p>
          <a:p>
            <a:pPr eaLnBrk="1" hangingPunct="1">
              <a:spcBef>
                <a:spcPct val="0"/>
              </a:spcBef>
            </a:pPr>
            <a:endParaRPr lang="en-US" dirty="0" smtClean="0"/>
          </a:p>
          <a:p>
            <a:pPr eaLnBrk="1" hangingPunct="1">
              <a:spcBef>
                <a:spcPct val="0"/>
              </a:spcBef>
            </a:pPr>
            <a:r>
              <a:rPr lang="en-US" dirty="0" smtClean="0"/>
              <a:t>The most important thing to realize is that cancellations should be extremely rare, and if they are occurring more frequently than that it probably means that we aren’t doing a very good job of communicating with our clients.  If that happens, we will need to determine why and how we can fix it, but I don’t anticipate it being a problem.</a:t>
            </a:r>
          </a:p>
          <a:p>
            <a:endParaRPr lang="en-US" dirty="0"/>
          </a:p>
        </p:txBody>
      </p:sp>
      <p:sp>
        <p:nvSpPr>
          <p:cNvPr id="4" name="Slide Number Placeholder 3"/>
          <p:cNvSpPr>
            <a:spLocks noGrp="1"/>
          </p:cNvSpPr>
          <p:nvPr>
            <p:ph type="sldNum" sz="quarter" idx="10"/>
          </p:nvPr>
        </p:nvSpPr>
        <p:spPr/>
        <p:txBody>
          <a:bodyPr/>
          <a:lstStyle/>
          <a:p>
            <a:fld id="{714E69B5-09BE-4B81-9ED8-652A91FE094E}" type="slidenum">
              <a:rPr lang="en-US" smtClean="0"/>
              <a:pPr/>
              <a:t>24</a:t>
            </a:fld>
            <a:endParaRPr lang="en-US"/>
          </a:p>
        </p:txBody>
      </p:sp>
    </p:spTree>
    <p:extLst>
      <p:ext uri="{BB962C8B-B14F-4D97-AF65-F5344CB8AC3E}">
        <p14:creationId xmlns:p14="http://schemas.microsoft.com/office/powerpoint/2010/main" xmlns="" val="378625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practice team member, regardless of their position, has the opportunity to promote preventive healthcare plans.  The following slides address general staff member expectations based on positions and duties within the practice.</a:t>
            </a:r>
          </a:p>
          <a:p>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25</a:t>
            </a:fld>
            <a:endParaRPr lang="en-US"/>
          </a:p>
        </p:txBody>
      </p:sp>
    </p:spTree>
    <p:extLst>
      <p:ext uri="{BB962C8B-B14F-4D97-AF65-F5344CB8AC3E}">
        <p14:creationId xmlns:p14="http://schemas.microsoft.com/office/powerpoint/2010/main" xmlns="" val="128983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5</a:t>
            </a:fld>
            <a:endParaRPr lang="en-US"/>
          </a:p>
        </p:txBody>
      </p:sp>
    </p:spTree>
    <p:extLst>
      <p:ext uri="{BB962C8B-B14F-4D97-AF65-F5344CB8AC3E}">
        <p14:creationId xmlns:p14="http://schemas.microsoft.com/office/powerpoint/2010/main" xmlns="" val="1478281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Because veterinarians are practice role models, success of preventive healthcare plans depends on their support and enthusiasm. If they truly believe in the value of preventive healthcare plans, so too will the pet owners and the entire practice team.  Often, clients that are considering enrolling their pet will want to get the veterinarian’s opinion of the advantages and benefits before finalizing their decisions. </a:t>
            </a:r>
          </a:p>
          <a:p>
            <a:pPr eaLnBrk="1" hangingPunct="1">
              <a:spcBef>
                <a:spcPct val="0"/>
              </a:spcBef>
            </a:pPr>
            <a:r>
              <a:rPr lang="en-US" dirty="0" smtClean="0"/>
              <a:t> </a:t>
            </a:r>
          </a:p>
          <a:p>
            <a:pPr eaLnBrk="1" hangingPunct="1">
              <a:spcBef>
                <a:spcPct val="0"/>
              </a:spcBef>
            </a:pPr>
            <a:r>
              <a:rPr lang="en-US" dirty="0" smtClean="0"/>
              <a:t>Veterinarians will also be responsible for examining pets and determining whether the animal is eligible for a preventive healthcare plan.  If the veterinarian finds a condition that makes a pet ineligible for a plan, they will communicate this clearly and tactfully to the client. </a:t>
            </a:r>
          </a:p>
          <a:p>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26</a:t>
            </a:fld>
            <a:endParaRPr lang="en-US"/>
          </a:p>
        </p:txBody>
      </p:sp>
    </p:spTree>
    <p:extLst>
      <p:ext uri="{BB962C8B-B14F-4D97-AF65-F5344CB8AC3E}">
        <p14:creationId xmlns:p14="http://schemas.microsoft.com/office/powerpoint/2010/main" xmlns="" val="2825672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More often than not, clients will first learn about a practice’s preventive healthcare plans from a member of the reception staff.  When they call for more information, it is the receptionist who is highly trained to answer their questions and provide a brief summary of the plans, the advantages and benefits, and details about pricing.  </a:t>
            </a:r>
          </a:p>
          <a:p>
            <a:pPr eaLnBrk="1" hangingPunct="1">
              <a:spcBef>
                <a:spcPct val="0"/>
              </a:spcBef>
            </a:pPr>
            <a:r>
              <a:rPr lang="en-US" dirty="0" smtClean="0"/>
              <a:t> </a:t>
            </a:r>
          </a:p>
          <a:p>
            <a:pPr eaLnBrk="1" hangingPunct="1">
              <a:spcBef>
                <a:spcPct val="0"/>
              </a:spcBef>
            </a:pPr>
            <a:r>
              <a:rPr lang="en-US" dirty="0" smtClean="0"/>
              <a:t>It is so important that everyone at the front desk delivers a consistent message when welcoming clients, providing written materials and educating them about the practice’s commitment to preventive care.  Receptionists will also likely take the client through the enrollment process once the doctor has seen the pet and determined eligibility, so they must understand and be able to thoroughly review the contract and plan components prior to obtaining the client’s signature.  </a:t>
            </a:r>
          </a:p>
          <a:p>
            <a:pPr eaLnBrk="1" hangingPunct="1">
              <a:spcBef>
                <a:spcPct val="0"/>
              </a:spcBef>
            </a:pPr>
            <a:r>
              <a:rPr lang="en-US" dirty="0" smtClean="0"/>
              <a:t> </a:t>
            </a:r>
          </a:p>
          <a:p>
            <a:pPr eaLnBrk="1" hangingPunct="1">
              <a:spcBef>
                <a:spcPct val="0"/>
              </a:spcBef>
            </a:pPr>
            <a:r>
              <a:rPr lang="en-US" dirty="0" smtClean="0"/>
              <a:t>At checkout, receptionists should reinforce the value of the plan, highlight the cost savings, and set the client’s expectation of “what’s next” by confirming the date of the pet’s next appointment and the services that will be provided.  </a:t>
            </a:r>
          </a:p>
          <a:p>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27</a:t>
            </a:fld>
            <a:endParaRPr lang="en-US"/>
          </a:p>
        </p:txBody>
      </p:sp>
    </p:spTree>
    <p:extLst>
      <p:ext uri="{BB962C8B-B14F-4D97-AF65-F5344CB8AC3E}">
        <p14:creationId xmlns:p14="http://schemas.microsoft.com/office/powerpoint/2010/main" xmlns="" val="304136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Technicians and assistants will often be the second point of contact for clients, and they need to be just as knowledgeable about the plans as the receptionists.  In some cases, a client may wish to talk to a technician or assistant in greater detail about the health benefits of enrolling their pet in a plan prior to making a decision.</a:t>
            </a:r>
          </a:p>
          <a:p>
            <a:pPr eaLnBrk="1" hangingPunct="1">
              <a:spcBef>
                <a:spcPct val="0"/>
              </a:spcBef>
            </a:pPr>
            <a:r>
              <a:rPr lang="en-US" dirty="0" smtClean="0"/>
              <a:t> </a:t>
            </a:r>
          </a:p>
          <a:p>
            <a:pPr eaLnBrk="1" hangingPunct="1">
              <a:spcBef>
                <a:spcPct val="0"/>
              </a:spcBef>
            </a:pPr>
            <a:r>
              <a:rPr lang="en-US" dirty="0" smtClean="0"/>
              <a:t>Although they do not have as many administrative duties, technicians and assistants have just as significant an impact on program success as client service representatives. Not only are they involved in the delivery of the plan services but can highly impact the level of efficiency in delivering these services as well.  </a:t>
            </a:r>
          </a:p>
          <a:p>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28</a:t>
            </a:fld>
            <a:endParaRPr lang="en-US"/>
          </a:p>
        </p:txBody>
      </p:sp>
    </p:spTree>
    <p:extLst>
      <p:ext uri="{BB962C8B-B14F-4D97-AF65-F5344CB8AC3E}">
        <p14:creationId xmlns:p14="http://schemas.microsoft.com/office/powerpoint/2010/main" xmlns="" val="378590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Kennel attendants have the opportunity to spread the word about a practice’s preventive healthcare plans when a pet is dropped off or picked up from boarding.  When appropriate they should let clients know about the plans, offer them information such as brochures, and even introduce them to a technician or receptionist who can give them more details.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29</a:t>
            </a:fld>
            <a:endParaRPr lang="en-US"/>
          </a:p>
        </p:txBody>
      </p:sp>
    </p:spTree>
    <p:extLst>
      <p:ext uri="{BB962C8B-B14F-4D97-AF65-F5344CB8AC3E}">
        <p14:creationId xmlns:p14="http://schemas.microsoft.com/office/powerpoint/2010/main" xmlns="" val="3711037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1" dirty="0" smtClean="0"/>
              <a:t>LIST YOUR PRACTICE’S PREVENTIVE HEALTHCARE PLAN MARKETING PROGRAM HERE.  MODIFY SLIDE AS NEEDED</a:t>
            </a:r>
            <a:r>
              <a:rPr lang="en-US" dirty="0" smtClean="0"/>
              <a:t>.  </a:t>
            </a:r>
          </a:p>
          <a:p>
            <a:pPr eaLnBrk="1" hangingPunct="1">
              <a:spcBef>
                <a:spcPct val="0"/>
              </a:spcBef>
            </a:pPr>
            <a:endParaRPr lang="en-US" dirty="0" smtClean="0"/>
          </a:p>
          <a:p>
            <a:pPr eaLnBrk="1" hangingPunct="1">
              <a:spcBef>
                <a:spcPct val="0"/>
              </a:spcBef>
            </a:pPr>
            <a:r>
              <a:rPr lang="en-US" dirty="0" smtClean="0"/>
              <a:t>The objective of having a dedicated marketing plan for preventive healthcare plans is to let current and potential future clients know that our practice is dedicated to making high-quality preventive care accessible to their pets.  Our goal is to give every client and potential client the opportunity to consider a preventive healthcare plan for their pet.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30</a:t>
            </a:fld>
            <a:endParaRPr lang="en-US"/>
          </a:p>
        </p:txBody>
      </p:sp>
    </p:spTree>
    <p:extLst>
      <p:ext uri="{BB962C8B-B14F-4D97-AF65-F5344CB8AC3E}">
        <p14:creationId xmlns:p14="http://schemas.microsoft.com/office/powerpoint/2010/main" xmlns="" val="3318413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only do our marketing materials need to address both new and current clients, but they need to be available at all the multiple communication opportunities that present themselves.  Our marketing materials are designed to ensure that at every juncture the message and information provided is clear and consistent.</a:t>
            </a:r>
          </a:p>
          <a:p>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31</a:t>
            </a:fld>
            <a:endParaRPr lang="en-US"/>
          </a:p>
        </p:txBody>
      </p:sp>
    </p:spTree>
    <p:extLst>
      <p:ext uri="{BB962C8B-B14F-4D97-AF65-F5344CB8AC3E}">
        <p14:creationId xmlns:p14="http://schemas.microsoft.com/office/powerpoint/2010/main" xmlns="" val="372648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t>
            </a:r>
            <a:r>
              <a:rPr lang="en-US" baseline="0" dirty="0" smtClean="0"/>
              <a:t>are some of the most frequent opportunities to promote plans one-on-one with clients.</a:t>
            </a:r>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32</a:t>
            </a:fld>
            <a:endParaRPr lang="en-US"/>
          </a:p>
        </p:txBody>
      </p:sp>
    </p:spTree>
    <p:extLst>
      <p:ext uri="{BB962C8B-B14F-4D97-AF65-F5344CB8AC3E}">
        <p14:creationId xmlns:p14="http://schemas.microsoft.com/office/powerpoint/2010/main" xmlns="" val="2450871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we will spend a lot more training time focusing on plan communication, the following conversation starters are just a few examples of how certain scenarios present the perfect opportunity to make pet owners aware of our plans and what they offer.</a:t>
            </a:r>
          </a:p>
          <a:p>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33</a:t>
            </a:fld>
            <a:endParaRPr lang="en-US"/>
          </a:p>
        </p:txBody>
      </p:sp>
    </p:spTree>
    <p:extLst>
      <p:ext uri="{BB962C8B-B14F-4D97-AF65-F5344CB8AC3E}">
        <p14:creationId xmlns:p14="http://schemas.microsoft.com/office/powerpoint/2010/main" xmlns="" val="1942701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34</a:t>
            </a:fld>
            <a:endParaRPr lang="en-US"/>
          </a:p>
        </p:txBody>
      </p:sp>
    </p:spTree>
    <p:extLst>
      <p:ext uri="{BB962C8B-B14F-4D97-AF65-F5344CB8AC3E}">
        <p14:creationId xmlns:p14="http://schemas.microsoft.com/office/powerpoint/2010/main" xmlns="" val="2645414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YOU MAY CHOOSE TO CUSTOMIZE THIS SLIDE TO ILLUSTRATE YOUR PRACTICE’S TRAINING PROGRAM/SCHEDULE</a:t>
            </a:r>
            <a:r>
              <a:rPr lang="en-US" i="1" baseline="0" dirty="0" smtClean="0"/>
              <a:t> </a:t>
            </a:r>
            <a:endParaRPr lang="en-US" i="1"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35</a:t>
            </a:fld>
            <a:endParaRPr lang="en-US"/>
          </a:p>
        </p:txBody>
      </p:sp>
    </p:spTree>
    <p:extLst>
      <p:ext uri="{BB962C8B-B14F-4D97-AF65-F5344CB8AC3E}">
        <p14:creationId xmlns:p14="http://schemas.microsoft.com/office/powerpoint/2010/main" xmlns="" val="208445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IF YOU CHOOSE TO CUSTOMIZE THIS SLIDE MAKE SURE TO KEEP THE FOCUS ON THE BENEFITS TO PETS AND PET OWNERS</a:t>
            </a:r>
            <a:endParaRPr lang="en-US" i="1"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6</a:t>
            </a:fld>
            <a:endParaRPr lang="en-US"/>
          </a:p>
        </p:txBody>
      </p:sp>
    </p:spTree>
    <p:extLst>
      <p:ext uri="{BB962C8B-B14F-4D97-AF65-F5344CB8AC3E}">
        <p14:creationId xmlns:p14="http://schemas.microsoft.com/office/powerpoint/2010/main" xmlns="" val="110499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value for pets and pet owners of offering preventive healthcare plans is depicted in this flow chart.  As you can see, providing pet owners with the ability to provide improved preventive medicine adds multiple levels of benefit for their pets.  It’s about far more than just the services provided in the plans – it’s creating the opportunity for increased interaction and education with pet owners on all aspects of their pet’s health.</a:t>
            </a:r>
          </a:p>
          <a:p>
            <a:endParaRPr lang="en-US" dirty="0"/>
          </a:p>
        </p:txBody>
      </p:sp>
      <p:sp>
        <p:nvSpPr>
          <p:cNvPr id="4" name="Slide Number Placeholder 3"/>
          <p:cNvSpPr>
            <a:spLocks noGrp="1"/>
          </p:cNvSpPr>
          <p:nvPr>
            <p:ph type="sldNum" sz="quarter" idx="10"/>
          </p:nvPr>
        </p:nvSpPr>
        <p:spPr/>
        <p:txBody>
          <a:bodyPr/>
          <a:lstStyle/>
          <a:p>
            <a:fld id="{714E69B5-09BE-4B81-9ED8-652A91FE094E}" type="slidenum">
              <a:rPr lang="en-US" smtClean="0"/>
              <a:pPr/>
              <a:t>7</a:t>
            </a:fld>
            <a:endParaRPr lang="en-US"/>
          </a:p>
        </p:txBody>
      </p:sp>
    </p:spTree>
    <p:extLst>
      <p:ext uri="{BB962C8B-B14F-4D97-AF65-F5344CB8AC3E}">
        <p14:creationId xmlns:p14="http://schemas.microsoft.com/office/powerpoint/2010/main" xmlns="" val="208862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what services are included in our preventive</a:t>
            </a:r>
            <a:r>
              <a:rPr lang="en-US" baseline="0" dirty="0" smtClean="0"/>
              <a:t> healthcare plans, as well as how they are priced and how they work in the practice. </a:t>
            </a:r>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8</a:t>
            </a:fld>
            <a:endParaRPr lang="en-US"/>
          </a:p>
        </p:txBody>
      </p:sp>
    </p:spTree>
    <p:extLst>
      <p:ext uri="{BB962C8B-B14F-4D97-AF65-F5344CB8AC3E}">
        <p14:creationId xmlns:p14="http://schemas.microsoft.com/office/powerpoint/2010/main" xmlns="" val="301866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USE</a:t>
            </a:r>
            <a:r>
              <a:rPr lang="en-US" i="1" baseline="0" dirty="0" smtClean="0"/>
              <a:t> THIS SLIDE TO LIST YOUR PUPPY AND KITTEN PLAN DETAILS</a:t>
            </a:r>
            <a:endParaRPr lang="en-US" i="1"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10</a:t>
            </a:fld>
            <a:endParaRPr lang="en-US"/>
          </a:p>
        </p:txBody>
      </p:sp>
    </p:spTree>
    <p:extLst>
      <p:ext uri="{BB962C8B-B14F-4D97-AF65-F5344CB8AC3E}">
        <p14:creationId xmlns:p14="http://schemas.microsoft.com/office/powerpoint/2010/main" xmlns="" val="103086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USE</a:t>
            </a:r>
            <a:r>
              <a:rPr lang="en-US" i="1" baseline="0" dirty="0" smtClean="0"/>
              <a:t> THIS SLIDE TO LIST YOUR  CANINE AND FELINE ADULT PLAN DETAILS</a:t>
            </a:r>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12</a:t>
            </a:fld>
            <a:endParaRPr lang="en-US"/>
          </a:p>
        </p:txBody>
      </p:sp>
    </p:spTree>
    <p:extLst>
      <p:ext uri="{BB962C8B-B14F-4D97-AF65-F5344CB8AC3E}">
        <p14:creationId xmlns:p14="http://schemas.microsoft.com/office/powerpoint/2010/main" xmlns="" val="22095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USE</a:t>
            </a:r>
            <a:r>
              <a:rPr lang="en-US" i="1" baseline="0" dirty="0" smtClean="0"/>
              <a:t> THIS SLIDE TO LIST YOUR  CANINE AND FELINE SENIOR PLAN DETAILS</a:t>
            </a:r>
            <a:endParaRPr lang="en-US" dirty="0" smtClean="0"/>
          </a:p>
          <a:p>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14</a:t>
            </a:fld>
            <a:endParaRPr lang="en-US"/>
          </a:p>
        </p:txBody>
      </p:sp>
    </p:spTree>
    <p:extLst>
      <p:ext uri="{BB962C8B-B14F-4D97-AF65-F5344CB8AC3E}">
        <p14:creationId xmlns:p14="http://schemas.microsoft.com/office/powerpoint/2010/main" xmlns="" val="548436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USE</a:t>
            </a:r>
            <a:r>
              <a:rPr lang="en-US" i="1" baseline="0" dirty="0" smtClean="0"/>
              <a:t> THIS SLIDE TO LIST ANY ADDITIONAL BENEFITS YOUR PLANS INCLUDE, SUCH AS DISCOUNTED/COMPLIMENTARY OFFICE CALLS, DISCOUNTS ON NON-PLAN SERVICES, MULTI-PET DISCOUNT, ETC.</a:t>
            </a:r>
            <a:endParaRPr lang="en-US" dirty="0"/>
          </a:p>
        </p:txBody>
      </p:sp>
      <p:sp>
        <p:nvSpPr>
          <p:cNvPr id="4" name="Slide Number Placeholder 3"/>
          <p:cNvSpPr>
            <a:spLocks noGrp="1"/>
          </p:cNvSpPr>
          <p:nvPr>
            <p:ph type="sldNum" sz="quarter" idx="10"/>
          </p:nvPr>
        </p:nvSpPr>
        <p:spPr/>
        <p:txBody>
          <a:bodyPr/>
          <a:lstStyle/>
          <a:p>
            <a:fld id="{01384480-B160-4F26-95D5-D2A1743DCAFA}" type="slidenum">
              <a:rPr lang="en-US" smtClean="0"/>
              <a:pPr/>
              <a:t>15</a:t>
            </a:fld>
            <a:endParaRPr lang="en-US"/>
          </a:p>
        </p:txBody>
      </p:sp>
    </p:spTree>
    <p:extLst>
      <p:ext uri="{BB962C8B-B14F-4D97-AF65-F5344CB8AC3E}">
        <p14:creationId xmlns:p14="http://schemas.microsoft.com/office/powerpoint/2010/main" xmlns="" val="3970681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HP_PPTtemp.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949700"/>
            <a:ext cx="7772400" cy="1003300"/>
          </a:xfrm>
        </p:spPr>
        <p:txBody>
          <a:bodyPr/>
          <a:lstStyle>
            <a:lvl1pPr algn="ct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105400"/>
            <a:ext cx="6400800" cy="533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9D21F48-5B4C-CB44-90B5-BE658B2B795E}" type="datetimeFigureOut">
              <a:rPr lang="en-US" smtClean="0"/>
              <a:pPr/>
              <a:t>7/27/2012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2891A6-CE7C-8B4E-B72D-10EB79944E59}" type="slidenum">
              <a:rPr lang="en-US" smtClean="0"/>
              <a:pPr/>
              <a:t>‹#›</a:t>
            </a:fld>
            <a:endParaRPr lang="en-US" dirty="0"/>
          </a:p>
        </p:txBody>
      </p:sp>
    </p:spTree>
    <p:extLst>
      <p:ext uri="{BB962C8B-B14F-4D97-AF65-F5344CB8AC3E}">
        <p14:creationId xmlns:p14="http://schemas.microsoft.com/office/powerpoint/2010/main" xmlns="" val="13561177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0">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rmAutofit/>
          </a:bodyPr>
          <a:lstStyle>
            <a:lvl1pPr>
              <a:defRPr sz="20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9D21F48-5B4C-CB44-90B5-BE658B2B795E}"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891A6-CE7C-8B4E-B72D-10EB79944E59}" type="slidenum">
              <a:rPr lang="en-US" smtClean="0"/>
              <a:pPr/>
              <a:t>‹#›</a:t>
            </a:fld>
            <a:endParaRPr lang="en-US"/>
          </a:p>
        </p:txBody>
      </p:sp>
    </p:spTree>
    <p:extLst>
      <p:ext uri="{BB962C8B-B14F-4D97-AF65-F5344CB8AC3E}">
        <p14:creationId xmlns:p14="http://schemas.microsoft.com/office/powerpoint/2010/main" xmlns="" val="36541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33500"/>
            <a:ext cx="2057400" cy="4792663"/>
          </a:xfrm>
        </p:spPr>
        <p:txBody>
          <a:bodyPr vert="eaVert">
            <a:normAutofit/>
          </a:bodyPr>
          <a:lstStyle>
            <a:lvl1pPr>
              <a:defRPr sz="2800" b="1">
                <a:solidFill>
                  <a:srgbClr val="33120A"/>
                </a:solidFill>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333500"/>
            <a:ext cx="6019800" cy="4792663"/>
          </a:xfrm>
        </p:spPr>
        <p:txBody>
          <a:bodyPr vert="eaVert">
            <a:normAutofit/>
          </a:bodyPr>
          <a:lstStyle>
            <a:lvl1pPr>
              <a:defRPr sz="20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9D21F48-5B4C-CB44-90B5-BE658B2B795E}"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891A6-CE7C-8B4E-B72D-10EB79944E59}" type="slidenum">
              <a:rPr lang="en-US" smtClean="0"/>
              <a:pPr/>
              <a:t>‹#›</a:t>
            </a:fld>
            <a:endParaRPr lang="en-US"/>
          </a:p>
        </p:txBody>
      </p:sp>
    </p:spTree>
    <p:extLst>
      <p:ext uri="{BB962C8B-B14F-4D97-AF65-F5344CB8AC3E}">
        <p14:creationId xmlns:p14="http://schemas.microsoft.com/office/powerpoint/2010/main" xmlns="" val="219965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0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9D21F48-5B4C-CB44-90B5-BE658B2B795E}"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891A6-CE7C-8B4E-B72D-10EB79944E59}" type="slidenum">
              <a:rPr lang="en-US" smtClean="0"/>
              <a:pPr/>
              <a:t>‹#›</a:t>
            </a:fld>
            <a:endParaRPr lang="en-US"/>
          </a:p>
        </p:txBody>
      </p:sp>
    </p:spTree>
    <p:extLst>
      <p:ext uri="{BB962C8B-B14F-4D97-AF65-F5344CB8AC3E}">
        <p14:creationId xmlns:p14="http://schemas.microsoft.com/office/powerpoint/2010/main" xmlns="" val="10309352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33120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21F48-5B4C-CB44-90B5-BE658B2B795E}"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891A6-CE7C-8B4E-B72D-10EB79944E59}" type="slidenum">
              <a:rPr lang="en-US" smtClean="0"/>
              <a:pPr/>
              <a:t>‹#›</a:t>
            </a:fld>
            <a:endParaRPr lang="en-US"/>
          </a:p>
        </p:txBody>
      </p:sp>
    </p:spTree>
    <p:extLst>
      <p:ext uri="{BB962C8B-B14F-4D97-AF65-F5344CB8AC3E}">
        <p14:creationId xmlns:p14="http://schemas.microsoft.com/office/powerpoint/2010/main" xmlns="" val="27464781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9D21F48-5B4C-CB44-90B5-BE658B2B795E}" type="datetimeFigureOut">
              <a:rPr lang="en-US" smtClean="0"/>
              <a:pPr/>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891A6-CE7C-8B4E-B72D-10EB79944E59}" type="slidenum">
              <a:rPr lang="en-US" smtClean="0"/>
              <a:pPr/>
              <a:t>‹#›</a:t>
            </a:fld>
            <a:endParaRPr lang="en-US"/>
          </a:p>
        </p:txBody>
      </p:sp>
    </p:spTree>
    <p:extLst>
      <p:ext uri="{BB962C8B-B14F-4D97-AF65-F5344CB8AC3E}">
        <p14:creationId xmlns:p14="http://schemas.microsoft.com/office/powerpoint/2010/main" xmlns="" val="8000976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9D21F48-5B4C-CB44-90B5-BE658B2B795E}" type="datetimeFigureOut">
              <a:rPr lang="en-US" smtClean="0"/>
              <a:pPr/>
              <a:t>7/27/2012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891A6-CE7C-8B4E-B72D-10EB79944E59}" type="slidenum">
              <a:rPr lang="en-US" smtClean="0"/>
              <a:pPr/>
              <a:t>‹#›</a:t>
            </a:fld>
            <a:endParaRPr lang="en-US"/>
          </a:p>
        </p:txBody>
      </p:sp>
    </p:spTree>
    <p:extLst>
      <p:ext uri="{BB962C8B-B14F-4D97-AF65-F5344CB8AC3E}">
        <p14:creationId xmlns:p14="http://schemas.microsoft.com/office/powerpoint/2010/main" xmlns="" val="41295233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9D21F48-5B4C-CB44-90B5-BE658B2B795E}" type="datetimeFigureOut">
              <a:rPr lang="en-US" smtClean="0"/>
              <a:pPr/>
              <a:t>7/27/2012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891A6-CE7C-8B4E-B72D-10EB79944E59}" type="slidenum">
              <a:rPr lang="en-US" smtClean="0"/>
              <a:pPr/>
              <a:t>‹#›</a:t>
            </a:fld>
            <a:endParaRPr lang="en-US"/>
          </a:p>
        </p:txBody>
      </p:sp>
    </p:spTree>
    <p:extLst>
      <p:ext uri="{BB962C8B-B14F-4D97-AF65-F5344CB8AC3E}">
        <p14:creationId xmlns:p14="http://schemas.microsoft.com/office/powerpoint/2010/main" xmlns="" val="25077404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21F48-5B4C-CB44-90B5-BE658B2B795E}" type="datetimeFigureOut">
              <a:rPr lang="en-US" smtClean="0"/>
              <a:pPr/>
              <a:t>7/27/2012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891A6-CE7C-8B4E-B72D-10EB79944E59}" type="slidenum">
              <a:rPr lang="en-US" smtClean="0"/>
              <a:pPr/>
              <a:t>‹#›</a:t>
            </a:fld>
            <a:endParaRPr lang="en-US"/>
          </a:p>
        </p:txBody>
      </p:sp>
    </p:spTree>
    <p:extLst>
      <p:ext uri="{BB962C8B-B14F-4D97-AF65-F5344CB8AC3E}">
        <p14:creationId xmlns:p14="http://schemas.microsoft.com/office/powerpoint/2010/main" xmlns="" val="262151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normAutofit/>
          </a:bodyPr>
          <a:lstStyle>
            <a:lvl1pPr>
              <a:defRPr sz="20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9D21F48-5B4C-CB44-90B5-BE658B2B795E}" type="datetimeFigureOut">
              <a:rPr lang="en-US" smtClean="0"/>
              <a:pPr/>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891A6-CE7C-8B4E-B72D-10EB79944E59}" type="slidenum">
              <a:rPr lang="en-US" smtClean="0"/>
              <a:pPr/>
              <a:t>‹#›</a:t>
            </a:fld>
            <a:endParaRPr lang="en-US"/>
          </a:p>
        </p:txBody>
      </p:sp>
      <p:sp>
        <p:nvSpPr>
          <p:cNvPr id="8" name="Title 1"/>
          <p:cNvSpPr>
            <a:spLocks noGrp="1"/>
          </p:cNvSpPr>
          <p:nvPr>
            <p:ph type="title"/>
          </p:nvPr>
        </p:nvSpPr>
        <p:spPr>
          <a:xfrm>
            <a:off x="1354666" y="0"/>
            <a:ext cx="7332133" cy="1236133"/>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06002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08099"/>
            <a:ext cx="5486400" cy="3419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9D21F48-5B4C-CB44-90B5-BE658B2B795E}" type="datetimeFigureOut">
              <a:rPr lang="en-US" smtClean="0"/>
              <a:pPr/>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891A6-CE7C-8B4E-B72D-10EB79944E59}" type="slidenum">
              <a:rPr lang="en-US" smtClean="0"/>
              <a:pPr/>
              <a:t>‹#›</a:t>
            </a:fld>
            <a:endParaRPr lang="en-US"/>
          </a:p>
        </p:txBody>
      </p:sp>
      <p:sp>
        <p:nvSpPr>
          <p:cNvPr id="8" name="Title 1"/>
          <p:cNvSpPr txBox="1">
            <a:spLocks/>
          </p:cNvSpPr>
          <p:nvPr userDrawn="1"/>
        </p:nvSpPr>
        <p:spPr>
          <a:xfrm>
            <a:off x="1354666" y="0"/>
            <a:ext cx="7332133" cy="12361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i="0" kern="120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14082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lideTemp.jp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54666" y="0"/>
            <a:ext cx="7332133" cy="123613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54666" y="1600200"/>
            <a:ext cx="733213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33120A"/>
                </a:solidFill>
                <a:latin typeface="Arial" pitchFamily="34" charset="0"/>
                <a:cs typeface="Arial" pitchFamily="34" charset="0"/>
              </a:defRPr>
            </a:lvl1pPr>
          </a:lstStyle>
          <a:p>
            <a:fld id="{99D21F48-5B4C-CB44-90B5-BE658B2B795E}" type="datetimeFigureOut">
              <a:rPr lang="en-US" smtClean="0"/>
              <a:pPr/>
              <a:t>7/27/2012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33120A"/>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33120A"/>
                </a:solidFill>
                <a:latin typeface="Arial" pitchFamily="34" charset="0"/>
                <a:cs typeface="Arial" pitchFamily="34" charset="0"/>
              </a:defRPr>
            </a:lvl1pPr>
          </a:lstStyle>
          <a:p>
            <a:fld id="{E92891A6-CE7C-8B4E-B72D-10EB79944E59}" type="slidenum">
              <a:rPr lang="en-US" smtClean="0"/>
              <a:pPr/>
              <a:t>‹#›</a:t>
            </a:fld>
            <a:endParaRPr lang="en-US" dirty="0"/>
          </a:p>
        </p:txBody>
      </p:sp>
    </p:spTree>
    <p:extLst>
      <p:ext uri="{BB962C8B-B14F-4D97-AF65-F5344CB8AC3E}">
        <p14:creationId xmlns:p14="http://schemas.microsoft.com/office/powerpoint/2010/main" xmlns="" val="1980090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latinLnBrk="0" hangingPunct="1">
        <a:spcBef>
          <a:spcPct val="0"/>
        </a:spcBef>
        <a:buNone/>
        <a:defRPr sz="2800" b="0" i="0" kern="1200">
          <a:solidFill>
            <a:schemeClr val="bg1"/>
          </a:solidFill>
          <a:latin typeface="Arial" pitchFamily="34" charset="0"/>
          <a:ea typeface="+mj-ea"/>
          <a:cs typeface="Arial" pitchFamily="34" charset="0"/>
        </a:defRPr>
      </a:lvl1pPr>
    </p:titleStyle>
    <p:bodyStyle>
      <a:lvl1pPr marL="0" indent="177800" algn="l" defTabSz="457200" rtl="0" eaLnBrk="1" latinLnBrk="0" hangingPunct="1">
        <a:spcBef>
          <a:spcPct val="20000"/>
        </a:spcBef>
        <a:buFont typeface="Arial"/>
        <a:buChar char="•"/>
        <a:defRPr sz="2000" b="0" i="0" kern="1200">
          <a:solidFill>
            <a:srgbClr val="33120A"/>
          </a:solidFill>
          <a:latin typeface="Arial" pitchFamily="34" charset="0"/>
          <a:ea typeface="+mn-ea"/>
          <a:cs typeface="Arial" pitchFamily="34" charset="0"/>
        </a:defRPr>
      </a:lvl1pPr>
      <a:lvl2pPr marL="228600" indent="228600" algn="l" defTabSz="457200" rtl="0" eaLnBrk="1" latinLnBrk="0" hangingPunct="1">
        <a:spcBef>
          <a:spcPts val="600"/>
        </a:spcBef>
        <a:spcAft>
          <a:spcPts val="0"/>
        </a:spcAft>
        <a:buFont typeface="Arial"/>
        <a:buChar char="–"/>
        <a:defRPr sz="2000" b="0" i="0" kern="1200">
          <a:solidFill>
            <a:srgbClr val="33120A"/>
          </a:solidFill>
          <a:latin typeface="Arial" pitchFamily="34" charset="0"/>
          <a:ea typeface="+mn-ea"/>
          <a:cs typeface="Arial" pitchFamily="34" charset="0"/>
        </a:defRPr>
      </a:lvl2pPr>
      <a:lvl3pPr marL="461963" indent="173038" algn="l" defTabSz="457200" rtl="0" eaLnBrk="1" latinLnBrk="0" hangingPunct="1">
        <a:spcBef>
          <a:spcPts val="600"/>
        </a:spcBef>
        <a:spcAft>
          <a:spcPts val="0"/>
        </a:spcAft>
        <a:buFont typeface="Arial"/>
        <a:buChar char="•"/>
        <a:defRPr sz="2000" b="0" i="0" kern="1200">
          <a:solidFill>
            <a:srgbClr val="33120A"/>
          </a:solidFill>
          <a:latin typeface="Arial" pitchFamily="34" charset="0"/>
          <a:ea typeface="+mn-ea"/>
          <a:cs typeface="Arial" pitchFamily="34" charset="0"/>
        </a:defRPr>
      </a:lvl3pPr>
      <a:lvl4pPr marL="685800" indent="228600" algn="l" defTabSz="457200" rtl="0" eaLnBrk="1" latinLnBrk="0" hangingPunct="1">
        <a:spcBef>
          <a:spcPct val="20000"/>
        </a:spcBef>
        <a:buFont typeface="Arial"/>
        <a:buChar char="–"/>
        <a:defRPr sz="2000" b="0" i="0" kern="1200">
          <a:solidFill>
            <a:srgbClr val="33120A"/>
          </a:solidFill>
          <a:latin typeface="Arial" pitchFamily="34" charset="0"/>
          <a:ea typeface="+mn-ea"/>
          <a:cs typeface="Arial" pitchFamily="34" charset="0"/>
        </a:defRPr>
      </a:lvl4pPr>
      <a:lvl5pPr marL="914400" indent="177800" algn="l" defTabSz="457200" rtl="0" eaLnBrk="1" latinLnBrk="0" hangingPunct="1">
        <a:spcBef>
          <a:spcPct val="20000"/>
        </a:spcBef>
        <a:spcAft>
          <a:spcPts val="1200"/>
        </a:spcAft>
        <a:buFont typeface="Arial"/>
        <a:buChar char="»"/>
        <a:defRPr sz="2000" b="0" i="0" kern="1200">
          <a:solidFill>
            <a:srgbClr val="33120A"/>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abcanimalhospita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949700"/>
            <a:ext cx="7772400" cy="1003300"/>
          </a:xfrm>
        </p:spPr>
        <p:txBody>
          <a:bodyPr>
            <a:normAutofit/>
          </a:bodyPr>
          <a:lstStyle/>
          <a:p>
            <a:r>
              <a:rPr lang="en-US" sz="3600" dirty="0" smtClean="0"/>
              <a:t>Preventive Healthcare Plans</a:t>
            </a:r>
            <a:endParaRPr lang="en-US" sz="3600" dirty="0"/>
          </a:p>
        </p:txBody>
      </p:sp>
      <p:sp>
        <p:nvSpPr>
          <p:cNvPr id="3" name="Subtitle 2"/>
          <p:cNvSpPr>
            <a:spLocks noGrp="1"/>
          </p:cNvSpPr>
          <p:nvPr>
            <p:ph type="subTitle" idx="4294967295"/>
          </p:nvPr>
        </p:nvSpPr>
        <p:spPr>
          <a:xfrm>
            <a:off x="471488" y="1400175"/>
            <a:ext cx="7300912" cy="5186363"/>
          </a:xfrm>
        </p:spPr>
        <p:txBody>
          <a:bodyPr>
            <a:noAutofit/>
          </a:bodyPr>
          <a:lstStyle/>
          <a:p>
            <a:pPr algn="ctr">
              <a:buNone/>
            </a:pPr>
            <a:r>
              <a:rPr lang="en-US" sz="2800" dirty="0" smtClean="0">
                <a:latin typeface="Arial" charset="0"/>
              </a:rPr>
              <a:t>For information</a:t>
            </a:r>
            <a:r>
              <a:rPr lang="en-US" sz="2800" i="1" dirty="0" smtClean="0">
                <a:latin typeface="Arial" charset="0"/>
              </a:rPr>
              <a:t> </a:t>
            </a:r>
            <a:r>
              <a:rPr lang="en-US" sz="2800" dirty="0" smtClean="0">
                <a:latin typeface="Arial" charset="0"/>
              </a:rPr>
              <a:t>on how to use this          presentation, please refer to the Appendix of the </a:t>
            </a:r>
            <a:r>
              <a:rPr lang="en-US" sz="2800" i="1" dirty="0" smtClean="0">
                <a:latin typeface="Arial" charset="0"/>
              </a:rPr>
              <a:t>Team Training Manual. </a:t>
            </a:r>
          </a:p>
          <a:p>
            <a:pPr>
              <a:buNone/>
            </a:pPr>
            <a:endParaRPr lang="en-US" sz="2800" i="1" dirty="0" smtClean="0">
              <a:latin typeface="Arial" charset="0"/>
            </a:endParaRPr>
          </a:p>
          <a:p>
            <a:pPr>
              <a:buNone/>
            </a:pPr>
            <a:endParaRPr lang="en-US" sz="2800" i="1" dirty="0" smtClean="0">
              <a:latin typeface="Arial" charset="0"/>
            </a:endParaRPr>
          </a:p>
          <a:p>
            <a:pPr>
              <a:buNone/>
            </a:pPr>
            <a:endParaRPr lang="en-US" sz="2800" i="1" dirty="0" smtClean="0">
              <a:latin typeface="Arial" charset="0"/>
            </a:endParaRPr>
          </a:p>
          <a:p>
            <a:pPr>
              <a:buNone/>
            </a:pPr>
            <a:endParaRPr lang="en-US" sz="2800" i="1" dirty="0" smtClean="0">
              <a:latin typeface="Arial" charset="0"/>
            </a:endParaRPr>
          </a:p>
          <a:p>
            <a:pPr>
              <a:buNone/>
            </a:pPr>
            <a:endParaRPr lang="en-US" sz="2800" i="1" dirty="0" smtClean="0">
              <a:latin typeface="Arial" charset="0"/>
            </a:endParaRPr>
          </a:p>
          <a:p>
            <a:pPr>
              <a:buNone/>
            </a:pPr>
            <a:endParaRPr lang="en-US" sz="2800" i="1" dirty="0" smtClean="0">
              <a:latin typeface="Arial" charset="0"/>
            </a:endParaRPr>
          </a:p>
          <a:p>
            <a:pPr>
              <a:buNone/>
            </a:pPr>
            <a:endParaRPr lang="en-US" sz="1100" dirty="0" smtClean="0">
              <a:latin typeface="Arial" charset="0"/>
            </a:endParaRPr>
          </a:p>
          <a:p>
            <a:pPr algn="ctr">
              <a:buNone/>
            </a:pPr>
            <a:r>
              <a:rPr lang="en-US" sz="1100" dirty="0" smtClean="0">
                <a:latin typeface="Arial" charset="0"/>
              </a:rPr>
              <a:t>Copyright 2012 by the Partnership for Preventive Pet Healthcare. All rights reserved.</a:t>
            </a:r>
          </a:p>
        </p:txBody>
      </p:sp>
    </p:spTree>
    <p:extLst>
      <p:ext uri="{BB962C8B-B14F-4D97-AF65-F5344CB8AC3E}">
        <p14:creationId xmlns:p14="http://schemas.microsoft.com/office/powerpoint/2010/main" xmlns="" val="1459664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Puppy &amp; Kitten Plans</a:t>
            </a:r>
            <a:endParaRPr lang="en-US" dirty="0"/>
          </a:p>
        </p:txBody>
      </p:sp>
      <p:sp>
        <p:nvSpPr>
          <p:cNvPr id="4" name="Content Placeholder 3"/>
          <p:cNvSpPr>
            <a:spLocks noGrp="1"/>
          </p:cNvSpPr>
          <p:nvPr>
            <p:ph sz="half" idx="2"/>
          </p:nvPr>
        </p:nvSpPr>
        <p:spPr/>
        <p:txBody>
          <a:bodyPr>
            <a:normAutofit/>
          </a:bodyPr>
          <a:lstStyle/>
          <a:p>
            <a:pPr indent="0">
              <a:buNone/>
            </a:pP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967846" y="1600200"/>
            <a:ext cx="3017308"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84257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Canine &amp; Feline Plans</a:t>
            </a:r>
            <a:endParaRPr lang="en-US" dirty="0"/>
          </a:p>
        </p:txBody>
      </p:sp>
      <p:sp>
        <p:nvSpPr>
          <p:cNvPr id="5" name="Content Placeholder 4"/>
          <p:cNvSpPr>
            <a:spLocks noGrp="1"/>
          </p:cNvSpPr>
          <p:nvPr>
            <p:ph sz="half" idx="2"/>
          </p:nvPr>
        </p:nvSpPr>
        <p:spPr/>
        <p:txBody>
          <a:bodyPr>
            <a:normAutofit lnSpcReduction="10000"/>
          </a:bodyPr>
          <a:lstStyle/>
          <a:p>
            <a:pPr marL="0" lvl="4" indent="0">
              <a:spcBef>
                <a:spcPts val="0"/>
              </a:spcBef>
              <a:spcAft>
                <a:spcPts val="0"/>
              </a:spcAft>
              <a:buNone/>
            </a:pPr>
            <a:r>
              <a:rPr lang="en-US" sz="2400" dirty="0" smtClean="0">
                <a:solidFill>
                  <a:schemeClr val="tx2">
                    <a:lumMod val="50000"/>
                  </a:schemeClr>
                </a:solidFill>
              </a:rPr>
              <a:t>A basic plan covers adult preventive care services including:</a:t>
            </a:r>
          </a:p>
          <a:p>
            <a:pPr marL="571500" lvl="4" indent="-342900">
              <a:spcBef>
                <a:spcPts val="0"/>
              </a:spcBef>
              <a:spcAft>
                <a:spcPts val="0"/>
              </a:spcAft>
              <a:buFont typeface="Wingdings" pitchFamily="2" charset="2"/>
              <a:buChar char="§"/>
            </a:pPr>
            <a:r>
              <a:rPr lang="en-US" dirty="0" smtClean="0">
                <a:solidFill>
                  <a:schemeClr val="accent2">
                    <a:lumMod val="50000"/>
                  </a:schemeClr>
                </a:solidFill>
              </a:rPr>
              <a:t>Physical examinations</a:t>
            </a:r>
          </a:p>
          <a:p>
            <a:pPr marL="571500" lvl="4" indent="-342900">
              <a:spcBef>
                <a:spcPts val="0"/>
              </a:spcBef>
              <a:spcAft>
                <a:spcPts val="0"/>
              </a:spcAft>
              <a:buFont typeface="Wingdings" pitchFamily="2" charset="2"/>
              <a:buChar char="§"/>
            </a:pPr>
            <a:r>
              <a:rPr lang="en-US" dirty="0" smtClean="0">
                <a:solidFill>
                  <a:schemeClr val="accent2">
                    <a:lumMod val="50000"/>
                  </a:schemeClr>
                </a:solidFill>
              </a:rPr>
              <a:t>Vaccines</a:t>
            </a:r>
          </a:p>
          <a:p>
            <a:pPr marL="571500" lvl="4" indent="-342900">
              <a:spcBef>
                <a:spcPts val="0"/>
              </a:spcBef>
              <a:spcAft>
                <a:spcPts val="0"/>
              </a:spcAft>
              <a:buFont typeface="Wingdings" pitchFamily="2" charset="2"/>
              <a:buChar char="§"/>
            </a:pPr>
            <a:r>
              <a:rPr lang="en-US" dirty="0" smtClean="0">
                <a:solidFill>
                  <a:schemeClr val="accent2">
                    <a:lumMod val="50000"/>
                  </a:schemeClr>
                </a:solidFill>
              </a:rPr>
              <a:t>Fecal </a:t>
            </a:r>
          </a:p>
          <a:p>
            <a:pPr marL="571500" lvl="4" indent="-342900">
              <a:spcBef>
                <a:spcPts val="0"/>
              </a:spcBef>
              <a:spcAft>
                <a:spcPts val="0"/>
              </a:spcAft>
              <a:buFont typeface="Wingdings" pitchFamily="2" charset="2"/>
              <a:buChar char="§"/>
            </a:pPr>
            <a:r>
              <a:rPr lang="en-US" dirty="0">
                <a:solidFill>
                  <a:schemeClr val="accent2">
                    <a:lumMod val="50000"/>
                  </a:schemeClr>
                </a:solidFill>
              </a:rPr>
              <a:t>H</a:t>
            </a:r>
            <a:r>
              <a:rPr lang="en-US" dirty="0" smtClean="0">
                <a:solidFill>
                  <a:schemeClr val="accent2">
                    <a:lumMod val="50000"/>
                  </a:schemeClr>
                </a:solidFill>
              </a:rPr>
              <a:t>eartworm </a:t>
            </a:r>
            <a:r>
              <a:rPr lang="en-US" dirty="0">
                <a:solidFill>
                  <a:schemeClr val="accent2">
                    <a:lumMod val="50000"/>
                  </a:schemeClr>
                </a:solidFill>
              </a:rPr>
              <a:t>test or FELV/FIV </a:t>
            </a:r>
            <a:r>
              <a:rPr lang="en-US" dirty="0" smtClean="0">
                <a:solidFill>
                  <a:schemeClr val="accent2">
                    <a:lumMod val="50000"/>
                  </a:schemeClr>
                </a:solidFill>
              </a:rPr>
              <a:t>test</a:t>
            </a:r>
          </a:p>
          <a:p>
            <a:pPr marL="571500" lvl="4" indent="-342900">
              <a:spcBef>
                <a:spcPts val="0"/>
              </a:spcBef>
              <a:spcAft>
                <a:spcPts val="0"/>
              </a:spcAft>
              <a:buFont typeface="Wingdings" pitchFamily="2" charset="2"/>
              <a:buChar char="§"/>
            </a:pPr>
            <a:r>
              <a:rPr lang="en-US" dirty="0" smtClean="0">
                <a:solidFill>
                  <a:schemeClr val="accent2">
                    <a:lumMod val="50000"/>
                  </a:schemeClr>
                </a:solidFill>
              </a:rPr>
              <a:t>Preventive health screen</a:t>
            </a:r>
          </a:p>
          <a:p>
            <a:pPr marL="228600" lvl="4" indent="0">
              <a:spcBef>
                <a:spcPts val="0"/>
              </a:spcBef>
              <a:spcAft>
                <a:spcPts val="0"/>
              </a:spcAft>
              <a:buNone/>
            </a:pPr>
            <a:endParaRPr lang="en-US" sz="2200" dirty="0" smtClean="0">
              <a:solidFill>
                <a:schemeClr val="tx2">
                  <a:lumMod val="50000"/>
                </a:schemeClr>
              </a:solidFill>
            </a:endParaRPr>
          </a:p>
          <a:p>
            <a:pPr marL="0" lvl="4" indent="0">
              <a:spcBef>
                <a:spcPts val="0"/>
              </a:spcBef>
              <a:spcAft>
                <a:spcPts val="0"/>
              </a:spcAft>
              <a:buNone/>
            </a:pPr>
            <a:r>
              <a:rPr lang="en-US" sz="2400" dirty="0" smtClean="0">
                <a:solidFill>
                  <a:schemeClr val="tx2">
                    <a:lumMod val="50000"/>
                  </a:schemeClr>
                </a:solidFill>
              </a:rPr>
              <a:t>An advanced plan includes all of the above plus:</a:t>
            </a:r>
          </a:p>
          <a:p>
            <a:pPr marL="571500" lvl="4" indent="-342900">
              <a:spcBef>
                <a:spcPts val="0"/>
              </a:spcBef>
              <a:spcAft>
                <a:spcPts val="0"/>
              </a:spcAft>
              <a:buFont typeface="Wingdings" pitchFamily="2" charset="2"/>
              <a:buChar char="§"/>
            </a:pPr>
            <a:r>
              <a:rPr lang="en-US" dirty="0" smtClean="0">
                <a:solidFill>
                  <a:schemeClr val="accent2">
                    <a:lumMod val="50000"/>
                  </a:schemeClr>
                </a:solidFill>
              </a:rPr>
              <a:t>Annual dental cleaning with ancillary blood screening and pain medication</a:t>
            </a:r>
          </a:p>
          <a:p>
            <a:pPr>
              <a:spcBef>
                <a:spcPts val="0"/>
              </a:spcBef>
            </a:pP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967846" y="1600200"/>
            <a:ext cx="3017308"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662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Canine &amp; Feline Plans</a:t>
            </a:r>
            <a:endParaRPr lang="en-US" dirty="0"/>
          </a:p>
        </p:txBody>
      </p:sp>
      <p:sp>
        <p:nvSpPr>
          <p:cNvPr id="5" name="Content Placeholder 4"/>
          <p:cNvSpPr>
            <a:spLocks noGrp="1"/>
          </p:cNvSpPr>
          <p:nvPr>
            <p:ph sz="half" idx="2"/>
          </p:nvPr>
        </p:nvSpPr>
        <p:spPr/>
        <p:txBody>
          <a:bodyPr>
            <a:normAutofit/>
          </a:bodyPr>
          <a:lstStyle/>
          <a:p>
            <a:pPr>
              <a:spcBef>
                <a:spcPts val="0"/>
              </a:spcBef>
            </a:pP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967846" y="1600200"/>
            <a:ext cx="3017308"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58108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Canine &amp; Feline Plans</a:t>
            </a:r>
            <a:endParaRPr lang="en-US" dirty="0"/>
          </a:p>
        </p:txBody>
      </p:sp>
      <p:sp>
        <p:nvSpPr>
          <p:cNvPr id="4" name="Content Placeholder 3"/>
          <p:cNvSpPr>
            <a:spLocks noGrp="1"/>
          </p:cNvSpPr>
          <p:nvPr>
            <p:ph sz="half" idx="2"/>
          </p:nvPr>
        </p:nvSpPr>
        <p:spPr>
          <a:xfrm>
            <a:off x="4648200" y="1600200"/>
            <a:ext cx="4038600" cy="4786086"/>
          </a:xfrm>
        </p:spPr>
        <p:txBody>
          <a:bodyPr>
            <a:normAutofit fontScale="85000" lnSpcReduction="20000"/>
          </a:bodyPr>
          <a:lstStyle/>
          <a:p>
            <a:pPr marL="0" lvl="4" indent="0">
              <a:spcBef>
                <a:spcPts val="0"/>
              </a:spcBef>
              <a:spcAft>
                <a:spcPts val="0"/>
              </a:spcAft>
              <a:buNone/>
            </a:pPr>
            <a:r>
              <a:rPr lang="en-US" sz="2600" dirty="0">
                <a:solidFill>
                  <a:schemeClr val="tx2">
                    <a:lumMod val="50000"/>
                  </a:schemeClr>
                </a:solidFill>
              </a:rPr>
              <a:t>A basic </a:t>
            </a:r>
            <a:r>
              <a:rPr lang="en-US" sz="2600" dirty="0" smtClean="0">
                <a:solidFill>
                  <a:schemeClr val="tx2">
                    <a:lumMod val="50000"/>
                  </a:schemeClr>
                </a:solidFill>
              </a:rPr>
              <a:t>senior plan covers preventive </a:t>
            </a:r>
            <a:r>
              <a:rPr lang="en-US" sz="2600" dirty="0">
                <a:solidFill>
                  <a:schemeClr val="tx2">
                    <a:lumMod val="50000"/>
                  </a:schemeClr>
                </a:solidFill>
              </a:rPr>
              <a:t>care services including</a:t>
            </a:r>
            <a:r>
              <a:rPr lang="en-US" sz="2600" dirty="0" smtClean="0">
                <a:solidFill>
                  <a:schemeClr val="tx2">
                    <a:lumMod val="50000"/>
                  </a:schemeClr>
                </a:solidFill>
              </a:rPr>
              <a:t>:</a:t>
            </a:r>
          </a:p>
          <a:p>
            <a:pPr marL="0" lvl="4" indent="0">
              <a:spcBef>
                <a:spcPts val="0"/>
              </a:spcBef>
              <a:spcAft>
                <a:spcPts val="0"/>
              </a:spcAft>
              <a:buNone/>
            </a:pPr>
            <a:endParaRPr lang="en-US" sz="1200" dirty="0">
              <a:solidFill>
                <a:schemeClr val="tx2">
                  <a:lumMod val="50000"/>
                </a:schemeClr>
              </a:solidFill>
            </a:endParaRPr>
          </a:p>
          <a:p>
            <a:pPr marL="571500" lvl="4" indent="-342900">
              <a:spcBef>
                <a:spcPts val="0"/>
              </a:spcBef>
              <a:spcAft>
                <a:spcPts val="0"/>
              </a:spcAft>
              <a:buFont typeface="Wingdings" pitchFamily="2" charset="2"/>
              <a:buChar char="§"/>
            </a:pPr>
            <a:r>
              <a:rPr lang="en-US" sz="2400" dirty="0">
                <a:solidFill>
                  <a:schemeClr val="accent2">
                    <a:lumMod val="50000"/>
                  </a:schemeClr>
                </a:solidFill>
              </a:rPr>
              <a:t>Physical </a:t>
            </a:r>
            <a:r>
              <a:rPr lang="en-US" sz="2400" dirty="0" smtClean="0">
                <a:solidFill>
                  <a:schemeClr val="accent2">
                    <a:lumMod val="50000"/>
                  </a:schemeClr>
                </a:solidFill>
              </a:rPr>
              <a:t>examinations</a:t>
            </a:r>
            <a:endParaRPr lang="en-US" sz="2400" dirty="0">
              <a:solidFill>
                <a:schemeClr val="accent2">
                  <a:lumMod val="50000"/>
                </a:schemeClr>
              </a:solidFill>
            </a:endParaRPr>
          </a:p>
          <a:p>
            <a:pPr marL="571500" lvl="4" indent="-342900">
              <a:spcBef>
                <a:spcPts val="0"/>
              </a:spcBef>
              <a:spcAft>
                <a:spcPts val="0"/>
              </a:spcAft>
              <a:buFont typeface="Wingdings" pitchFamily="2" charset="2"/>
              <a:buChar char="§"/>
            </a:pPr>
            <a:r>
              <a:rPr lang="en-US" sz="2400" dirty="0">
                <a:solidFill>
                  <a:schemeClr val="accent2">
                    <a:lumMod val="50000"/>
                  </a:schemeClr>
                </a:solidFill>
              </a:rPr>
              <a:t>Vaccines</a:t>
            </a:r>
          </a:p>
          <a:p>
            <a:pPr marL="571500" lvl="4" indent="-342900">
              <a:spcBef>
                <a:spcPts val="0"/>
              </a:spcBef>
              <a:spcAft>
                <a:spcPts val="0"/>
              </a:spcAft>
              <a:buFont typeface="Wingdings" pitchFamily="2" charset="2"/>
              <a:buChar char="§"/>
            </a:pPr>
            <a:r>
              <a:rPr lang="en-US" sz="2400" dirty="0">
                <a:solidFill>
                  <a:schemeClr val="accent2">
                    <a:lumMod val="50000"/>
                  </a:schemeClr>
                </a:solidFill>
              </a:rPr>
              <a:t>Fecal </a:t>
            </a:r>
          </a:p>
          <a:p>
            <a:pPr marL="571500" lvl="4" indent="-342900">
              <a:spcBef>
                <a:spcPts val="0"/>
              </a:spcBef>
              <a:spcAft>
                <a:spcPts val="0"/>
              </a:spcAft>
              <a:buFont typeface="Wingdings" pitchFamily="2" charset="2"/>
              <a:buChar char="§"/>
            </a:pPr>
            <a:r>
              <a:rPr lang="en-US" sz="2400" dirty="0">
                <a:solidFill>
                  <a:schemeClr val="accent2">
                    <a:lumMod val="50000"/>
                  </a:schemeClr>
                </a:solidFill>
              </a:rPr>
              <a:t>Heartworm test or FELV/FIV test</a:t>
            </a:r>
          </a:p>
          <a:p>
            <a:pPr marL="571500" lvl="4" indent="-342900">
              <a:spcBef>
                <a:spcPts val="0"/>
              </a:spcBef>
              <a:spcAft>
                <a:spcPts val="0"/>
              </a:spcAft>
              <a:buFont typeface="Wingdings" pitchFamily="2" charset="2"/>
              <a:buChar char="§"/>
            </a:pPr>
            <a:r>
              <a:rPr lang="en-US" sz="2400" dirty="0" smtClean="0">
                <a:solidFill>
                  <a:schemeClr val="accent2">
                    <a:lumMod val="50000"/>
                  </a:schemeClr>
                </a:solidFill>
              </a:rPr>
              <a:t>Comprehensive health screen</a:t>
            </a:r>
          </a:p>
          <a:p>
            <a:pPr marL="571500" lvl="4" indent="-342900">
              <a:spcBef>
                <a:spcPts val="0"/>
              </a:spcBef>
              <a:spcAft>
                <a:spcPts val="0"/>
              </a:spcAft>
              <a:buFont typeface="Wingdings" pitchFamily="2" charset="2"/>
              <a:buChar char="§"/>
            </a:pPr>
            <a:r>
              <a:rPr lang="en-US" sz="2400" dirty="0" smtClean="0">
                <a:solidFill>
                  <a:schemeClr val="accent2">
                    <a:lumMod val="50000"/>
                  </a:schemeClr>
                </a:solidFill>
              </a:rPr>
              <a:t>Radiographs</a:t>
            </a:r>
          </a:p>
          <a:p>
            <a:pPr marL="571500" lvl="4" indent="-342900">
              <a:spcBef>
                <a:spcPts val="0"/>
              </a:spcBef>
              <a:spcAft>
                <a:spcPts val="0"/>
              </a:spcAft>
              <a:buFont typeface="Wingdings" pitchFamily="2" charset="2"/>
              <a:buChar char="§"/>
            </a:pPr>
            <a:r>
              <a:rPr lang="en-US" sz="2400" dirty="0" smtClean="0">
                <a:solidFill>
                  <a:schemeClr val="accent2">
                    <a:lumMod val="50000"/>
                  </a:schemeClr>
                </a:solidFill>
              </a:rPr>
              <a:t>Blood pressure check</a:t>
            </a:r>
          </a:p>
          <a:p>
            <a:pPr marL="228600" lvl="4" indent="0">
              <a:spcBef>
                <a:spcPts val="0"/>
              </a:spcBef>
              <a:spcAft>
                <a:spcPts val="0"/>
              </a:spcAft>
              <a:buNone/>
            </a:pPr>
            <a:endParaRPr lang="en-US" sz="2200" dirty="0">
              <a:solidFill>
                <a:schemeClr val="tx2">
                  <a:lumMod val="50000"/>
                </a:schemeClr>
              </a:solidFill>
            </a:endParaRPr>
          </a:p>
          <a:p>
            <a:pPr marL="0" lvl="4" indent="0">
              <a:spcBef>
                <a:spcPts val="0"/>
              </a:spcBef>
              <a:spcAft>
                <a:spcPts val="0"/>
              </a:spcAft>
              <a:buNone/>
            </a:pPr>
            <a:r>
              <a:rPr lang="en-US" sz="2600" dirty="0">
                <a:solidFill>
                  <a:schemeClr val="tx2">
                    <a:lumMod val="50000"/>
                  </a:schemeClr>
                </a:solidFill>
              </a:rPr>
              <a:t>An advanced </a:t>
            </a:r>
            <a:r>
              <a:rPr lang="en-US" sz="2600" dirty="0" smtClean="0">
                <a:solidFill>
                  <a:schemeClr val="tx2">
                    <a:lumMod val="50000"/>
                  </a:schemeClr>
                </a:solidFill>
              </a:rPr>
              <a:t>senior plan </a:t>
            </a:r>
            <a:r>
              <a:rPr lang="en-US" sz="2600" dirty="0">
                <a:solidFill>
                  <a:schemeClr val="tx2">
                    <a:lumMod val="50000"/>
                  </a:schemeClr>
                </a:solidFill>
              </a:rPr>
              <a:t>includes all of the above plus:</a:t>
            </a:r>
            <a:endParaRPr lang="en-US" sz="2600" dirty="0" smtClean="0">
              <a:solidFill>
                <a:schemeClr val="tx2">
                  <a:lumMod val="50000"/>
                </a:schemeClr>
              </a:solidFill>
            </a:endParaRPr>
          </a:p>
          <a:p>
            <a:pPr marL="571500" lvl="4" indent="-342900">
              <a:spcBef>
                <a:spcPts val="0"/>
              </a:spcBef>
              <a:spcAft>
                <a:spcPts val="0"/>
              </a:spcAft>
              <a:buFont typeface="Wingdings" pitchFamily="2" charset="2"/>
              <a:buChar char="§"/>
            </a:pPr>
            <a:r>
              <a:rPr lang="en-US" sz="2400" dirty="0" smtClean="0">
                <a:solidFill>
                  <a:schemeClr val="accent2">
                    <a:lumMod val="50000"/>
                  </a:schemeClr>
                </a:solidFill>
              </a:rPr>
              <a:t>Annual dental cleaning with ancillary blood screening and pain medication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967846" y="1600200"/>
            <a:ext cx="3017308"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54667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Canine &amp; Feline Plans</a:t>
            </a:r>
            <a:endParaRPr lang="en-US" dirty="0"/>
          </a:p>
        </p:txBody>
      </p:sp>
      <p:sp>
        <p:nvSpPr>
          <p:cNvPr id="4" name="Content Placeholder 3"/>
          <p:cNvSpPr>
            <a:spLocks noGrp="1"/>
          </p:cNvSpPr>
          <p:nvPr>
            <p:ph sz="half" idx="2"/>
          </p:nvPr>
        </p:nvSpPr>
        <p:spPr>
          <a:xfrm>
            <a:off x="4648200" y="1600200"/>
            <a:ext cx="4038600" cy="4786086"/>
          </a:xfrm>
        </p:spPr>
        <p:txBody>
          <a:bodyPr>
            <a:normAutofit/>
          </a:bodyPr>
          <a:lstStyle/>
          <a:p>
            <a:pPr marL="0" lvl="4" indent="0">
              <a:spcBef>
                <a:spcPts val="0"/>
              </a:spcBef>
              <a:spcAft>
                <a:spcPts val="0"/>
              </a:spcAft>
              <a:buNone/>
            </a:pPr>
            <a:endParaRPr lang="en-US" sz="2400" dirty="0" smtClean="0">
              <a:solidFill>
                <a:schemeClr val="accent2">
                  <a:lumMod val="50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967846" y="1600200"/>
            <a:ext cx="3017308"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50140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Plan Benefits &amp; Features</a:t>
            </a:r>
            <a:endParaRPr lang="en-US" dirty="0"/>
          </a:p>
        </p:txBody>
      </p:sp>
      <p:sp>
        <p:nvSpPr>
          <p:cNvPr id="6" name="Content Placeholder 5"/>
          <p:cNvSpPr>
            <a:spLocks noGrp="1"/>
          </p:cNvSpPr>
          <p:nvPr>
            <p:ph idx="1"/>
          </p:nvPr>
        </p:nvSpPr>
        <p:spPr>
          <a:xfrm>
            <a:off x="634181" y="1600200"/>
            <a:ext cx="8052619" cy="4525963"/>
          </a:xfrm>
        </p:spPr>
        <p:txBody>
          <a:bodyPr/>
          <a:lstStyle/>
          <a:p>
            <a:endParaRPr lang="en-US" dirty="0"/>
          </a:p>
        </p:txBody>
      </p:sp>
    </p:spTree>
    <p:extLst>
      <p:ext uri="{BB962C8B-B14F-4D97-AF65-F5344CB8AC3E}">
        <p14:creationId xmlns:p14="http://schemas.microsoft.com/office/powerpoint/2010/main" xmlns="" val="3196198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Preventive Healthcare Plans Work?</a:t>
            </a:r>
            <a:endParaRPr lang="en-US" dirty="0"/>
          </a:p>
        </p:txBody>
      </p:sp>
      <p:sp>
        <p:nvSpPr>
          <p:cNvPr id="3" name="Content Placeholder 2"/>
          <p:cNvSpPr>
            <a:spLocks noGrp="1"/>
          </p:cNvSpPr>
          <p:nvPr>
            <p:ph idx="1"/>
          </p:nvPr>
        </p:nvSpPr>
        <p:spPr>
          <a:xfrm>
            <a:off x="419100" y="1536700"/>
            <a:ext cx="8267700" cy="5130800"/>
          </a:xfrm>
        </p:spPr>
        <p:txBody>
          <a:bodyPr>
            <a:normAutofit fontScale="92500" lnSpcReduction="10000"/>
          </a:bodyPr>
          <a:lstStyle/>
          <a:p>
            <a:pPr marL="571500" lvl="1" indent="-342900">
              <a:lnSpc>
                <a:spcPct val="120000"/>
              </a:lnSpc>
              <a:spcAft>
                <a:spcPts val="1200"/>
              </a:spcAft>
              <a:buFont typeface="Wingdings" pitchFamily="2" charset="2"/>
              <a:buChar char="§"/>
            </a:pPr>
            <a:r>
              <a:rPr lang="en-US" sz="3100" dirty="0" smtClean="0">
                <a:solidFill>
                  <a:schemeClr val="tx2">
                    <a:lumMod val="50000"/>
                  </a:schemeClr>
                </a:solidFill>
                <a:latin typeface="+mn-lt"/>
              </a:rPr>
              <a:t>Pet is examined by veterinarian and found healthy enough for plan enrollment</a:t>
            </a:r>
          </a:p>
          <a:p>
            <a:pPr marL="571500" lvl="1" indent="-342900">
              <a:lnSpc>
                <a:spcPct val="120000"/>
              </a:lnSpc>
              <a:spcAft>
                <a:spcPts val="1200"/>
              </a:spcAft>
              <a:buFont typeface="Wingdings" pitchFamily="2" charset="2"/>
              <a:buChar char="§"/>
            </a:pPr>
            <a:r>
              <a:rPr lang="en-US" sz="3100" dirty="0" smtClean="0">
                <a:solidFill>
                  <a:schemeClr val="tx2">
                    <a:lumMod val="50000"/>
                  </a:schemeClr>
                </a:solidFill>
                <a:latin typeface="+mn-lt"/>
              </a:rPr>
              <a:t>Client enrolls pet in plan and pays the one-time enrollment fee and first month’s payment</a:t>
            </a:r>
          </a:p>
          <a:p>
            <a:pPr marL="571500" lvl="1" indent="-342900">
              <a:lnSpc>
                <a:spcPct val="120000"/>
              </a:lnSpc>
              <a:spcAft>
                <a:spcPts val="1200"/>
              </a:spcAft>
              <a:buFont typeface="Wingdings" pitchFamily="2" charset="2"/>
              <a:buChar char="§"/>
            </a:pPr>
            <a:r>
              <a:rPr lang="en-US" sz="3100" dirty="0" smtClean="0">
                <a:solidFill>
                  <a:schemeClr val="tx2">
                    <a:lumMod val="50000"/>
                  </a:schemeClr>
                </a:solidFill>
                <a:latin typeface="+mn-lt"/>
              </a:rPr>
              <a:t>Monthly payments are deducted from client’s checking account or credit card</a:t>
            </a:r>
          </a:p>
          <a:p>
            <a:pPr marL="571500" lvl="1" indent="-342900">
              <a:lnSpc>
                <a:spcPct val="120000"/>
              </a:lnSpc>
              <a:spcAft>
                <a:spcPts val="1200"/>
              </a:spcAft>
              <a:buFont typeface="Wingdings" pitchFamily="2" charset="2"/>
              <a:buChar char="§"/>
            </a:pPr>
            <a:r>
              <a:rPr lang="en-US" sz="3100" dirty="0" smtClean="0">
                <a:solidFill>
                  <a:schemeClr val="tx2">
                    <a:lumMod val="50000"/>
                  </a:schemeClr>
                </a:solidFill>
                <a:latin typeface="+mn-lt"/>
              </a:rPr>
              <a:t>Services are redeemed throughout the plan year</a:t>
            </a:r>
          </a:p>
          <a:p>
            <a:pPr marL="571500" lvl="3" indent="-342900">
              <a:lnSpc>
                <a:spcPct val="120000"/>
              </a:lnSpc>
              <a:spcAft>
                <a:spcPts val="1200"/>
              </a:spcAft>
              <a:buFont typeface="Wingdings" pitchFamily="2" charset="2"/>
              <a:buChar char="§"/>
            </a:pPr>
            <a:r>
              <a:rPr lang="en-US" sz="3100" dirty="0" smtClean="0">
                <a:solidFill>
                  <a:schemeClr val="tx2">
                    <a:lumMod val="50000"/>
                  </a:schemeClr>
                </a:solidFill>
                <a:latin typeface="+mn-lt"/>
              </a:rPr>
              <a:t>Plans </a:t>
            </a:r>
            <a:r>
              <a:rPr lang="en-US" sz="3100" dirty="0">
                <a:solidFill>
                  <a:schemeClr val="tx2">
                    <a:lumMod val="50000"/>
                  </a:schemeClr>
                </a:solidFill>
                <a:latin typeface="+mn-lt"/>
              </a:rPr>
              <a:t>renew automatically on an annual </a:t>
            </a:r>
            <a:r>
              <a:rPr lang="en-US" sz="3100" dirty="0" smtClean="0">
                <a:solidFill>
                  <a:schemeClr val="tx2">
                    <a:lumMod val="50000"/>
                  </a:schemeClr>
                </a:solidFill>
                <a:latin typeface="+mn-lt"/>
              </a:rPr>
              <a:t>basis</a:t>
            </a:r>
          </a:p>
          <a:p>
            <a:endParaRPr lang="en-US" dirty="0"/>
          </a:p>
        </p:txBody>
      </p:sp>
    </p:spTree>
    <p:extLst>
      <p:ext uri="{BB962C8B-B14F-4D97-AF65-F5344CB8AC3E}">
        <p14:creationId xmlns:p14="http://schemas.microsoft.com/office/powerpoint/2010/main" xmlns="" val="522604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Fee and Plan </a:t>
            </a:r>
            <a:r>
              <a:rPr lang="en-US" dirty="0"/>
              <a:t>P</a:t>
            </a:r>
            <a:r>
              <a:rPr lang="en-US" dirty="0" smtClean="0"/>
              <a:t>ricing</a:t>
            </a:r>
            <a:endParaRPr lang="en-US" dirty="0"/>
          </a:p>
        </p:txBody>
      </p:sp>
      <p:sp>
        <p:nvSpPr>
          <p:cNvPr id="3" name="Content Placeholder 2"/>
          <p:cNvSpPr>
            <a:spLocks noGrp="1"/>
          </p:cNvSpPr>
          <p:nvPr>
            <p:ph idx="1"/>
          </p:nvPr>
        </p:nvSpPr>
        <p:spPr>
          <a:xfrm>
            <a:off x="545690" y="1600200"/>
            <a:ext cx="8141110" cy="4525963"/>
          </a:xfrm>
        </p:spPr>
        <p:txBody>
          <a:bodyPr/>
          <a:lstStyle/>
          <a:p>
            <a:endParaRPr lang="en-US" dirty="0">
              <a:solidFill>
                <a:schemeClr val="tx2">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Preventive Healthcare Plans are NOT</a:t>
            </a:r>
            <a:endParaRPr lang="en-US" dirty="0"/>
          </a:p>
        </p:txBody>
      </p:sp>
      <p:sp>
        <p:nvSpPr>
          <p:cNvPr id="3" name="Content Placeholder 2"/>
          <p:cNvSpPr>
            <a:spLocks noGrp="1"/>
          </p:cNvSpPr>
          <p:nvPr>
            <p:ph sz="half" idx="1"/>
          </p:nvPr>
        </p:nvSpPr>
        <p:spPr/>
        <p:txBody>
          <a:bodyPr>
            <a:noAutofit/>
          </a:bodyPr>
          <a:lstStyle/>
          <a:p>
            <a:pPr marL="457200" indent="-457200">
              <a:spcBef>
                <a:spcPts val="0"/>
              </a:spcBef>
              <a:spcAft>
                <a:spcPts val="600"/>
              </a:spcAft>
              <a:buFont typeface="Wingdings" pitchFamily="2" charset="2"/>
              <a:buChar char="§"/>
            </a:pPr>
            <a:r>
              <a:rPr lang="en-US" sz="2400" dirty="0" smtClean="0">
                <a:solidFill>
                  <a:schemeClr val="tx2">
                    <a:lumMod val="50000"/>
                  </a:schemeClr>
                </a:solidFill>
                <a:latin typeface="+mj-lt"/>
              </a:rPr>
              <a:t>Preventive healthcare plans are NOT the same as pet insurance - do not cover unexpected surgical or medical expenses</a:t>
            </a:r>
          </a:p>
          <a:p>
            <a:pPr marL="457200" indent="-457200">
              <a:spcBef>
                <a:spcPts val="0"/>
              </a:spcBef>
              <a:spcAft>
                <a:spcPts val="600"/>
              </a:spcAft>
              <a:buFont typeface="Wingdings" pitchFamily="2" charset="2"/>
              <a:buChar char="§"/>
            </a:pPr>
            <a:r>
              <a:rPr lang="en-US" sz="2400" dirty="0">
                <a:solidFill>
                  <a:schemeClr val="tx2">
                    <a:lumMod val="50000"/>
                  </a:schemeClr>
                </a:solidFill>
                <a:latin typeface="+mj-lt"/>
              </a:rPr>
              <a:t>C</a:t>
            </a:r>
            <a:r>
              <a:rPr lang="en-US" sz="2400" dirty="0" smtClean="0">
                <a:solidFill>
                  <a:schemeClr val="tx2">
                    <a:lumMod val="50000"/>
                  </a:schemeClr>
                </a:solidFill>
                <a:latin typeface="+mj-lt"/>
              </a:rPr>
              <a:t>learly communicate this to clients to avoid future misunderstandings</a:t>
            </a:r>
          </a:p>
          <a:p>
            <a:pPr marL="457200" indent="-457200">
              <a:spcBef>
                <a:spcPts val="0"/>
              </a:spcBef>
              <a:spcAft>
                <a:spcPts val="600"/>
              </a:spcAft>
              <a:buFont typeface="Wingdings" pitchFamily="2" charset="2"/>
              <a:buChar char="§"/>
            </a:pPr>
            <a:r>
              <a:rPr lang="en-US" sz="2400" dirty="0" smtClean="0">
                <a:solidFill>
                  <a:schemeClr val="tx2">
                    <a:lumMod val="50000"/>
                  </a:schemeClr>
                </a:solidFill>
                <a:latin typeface="+mj-lt"/>
              </a:rPr>
              <a:t>Recommend in conjunction with major medical policy to enable pets to receive highest level of care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158846" y="1600200"/>
            <a:ext cx="3017308"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96603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 Timely Delivery of Services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xmlns="" val="3128290666"/>
              </p:ext>
            </p:extLst>
          </p:nvPr>
        </p:nvGraphicFramePr>
        <p:xfrm>
          <a:off x="546100" y="1371600"/>
          <a:ext cx="8140700"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20383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r>
              <a:rPr lang="en-US" sz="3600" smtClean="0">
                <a:latin typeface="Arial" charset="0"/>
                <a:cs typeface="Arial" charset="0"/>
              </a:rPr>
              <a:t>Preventive Healthcare Plans</a:t>
            </a:r>
          </a:p>
        </p:txBody>
      </p:sp>
      <p:sp>
        <p:nvSpPr>
          <p:cNvPr id="5123" name="Subtitle 2"/>
          <p:cNvSpPr>
            <a:spLocks noGrp="1"/>
          </p:cNvSpPr>
          <p:nvPr>
            <p:ph type="subTitle" idx="1"/>
          </p:nvPr>
        </p:nvSpPr>
        <p:spPr/>
        <p:txBody>
          <a:bodyPr/>
          <a:lstStyle/>
          <a:p>
            <a:pPr eaLnBrk="1" hangingPunct="1"/>
            <a:r>
              <a:rPr lang="en-US" sz="2800" smtClean="0">
                <a:latin typeface="Arial" charset="0"/>
                <a:cs typeface="Arial" charset="0"/>
              </a:rPr>
              <a:t>Team Training Presentation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rot="21600000">
            <a:off x="457200" y="1612900"/>
            <a:ext cx="8128000" cy="4889500"/>
          </a:xfrm>
        </p:spPr>
        <p:txBody>
          <a:bodyPr>
            <a:normAutofit/>
          </a:bodyPr>
          <a:lstStyle/>
          <a:p>
            <a:pPr marL="571500" indent="-342900">
              <a:buFont typeface="Wingdings" pitchFamily="2" charset="2"/>
              <a:buChar char="§"/>
            </a:pPr>
            <a:r>
              <a:rPr lang="en-US" sz="2800" dirty="0" smtClean="0">
                <a:solidFill>
                  <a:schemeClr val="tx2">
                    <a:lumMod val="50000"/>
                  </a:schemeClr>
                </a:solidFill>
              </a:rPr>
              <a:t>Enrollment goals:</a:t>
            </a:r>
          </a:p>
          <a:p>
            <a:pPr marL="685800" lvl="1" indent="457200">
              <a:buFont typeface="Arial" pitchFamily="34" charset="0"/>
              <a:buChar char="•"/>
            </a:pPr>
            <a:r>
              <a:rPr lang="en-US" sz="2400" dirty="0" smtClean="0">
                <a:solidFill>
                  <a:schemeClr val="accent2">
                    <a:lumMod val="50000"/>
                  </a:schemeClr>
                </a:solidFill>
              </a:rPr>
              <a:t>Year 1 –10% of healthy pets seen</a:t>
            </a:r>
          </a:p>
          <a:p>
            <a:pPr marL="685800" lvl="1" indent="457200">
              <a:buFont typeface="Arial" pitchFamily="34" charset="0"/>
              <a:buChar char="•"/>
            </a:pPr>
            <a:r>
              <a:rPr lang="en-US" sz="2400" dirty="0" smtClean="0">
                <a:solidFill>
                  <a:schemeClr val="accent2">
                    <a:lumMod val="50000"/>
                  </a:schemeClr>
                </a:solidFill>
              </a:rPr>
              <a:t>Year 2 – 25% of active patients</a:t>
            </a:r>
          </a:p>
          <a:p>
            <a:pPr marL="685800" lvl="1" indent="457200">
              <a:buFont typeface="Arial" pitchFamily="34" charset="0"/>
              <a:buChar char="•"/>
            </a:pPr>
            <a:r>
              <a:rPr lang="en-US" sz="2400" dirty="0" smtClean="0">
                <a:solidFill>
                  <a:schemeClr val="accent2">
                    <a:lumMod val="50000"/>
                  </a:schemeClr>
                </a:solidFill>
              </a:rPr>
              <a:t>Year 3+ – 30%-40% of active pat</a:t>
            </a:r>
            <a:r>
              <a:rPr lang="en-US" sz="2400" dirty="0" smtClean="0">
                <a:solidFill>
                  <a:schemeClr val="tx2">
                    <a:lumMod val="50000"/>
                  </a:schemeClr>
                </a:solidFill>
              </a:rPr>
              <a:t>ients</a:t>
            </a:r>
            <a:endParaRPr lang="en-US" sz="2800" dirty="0" smtClean="0">
              <a:solidFill>
                <a:schemeClr val="tx2">
                  <a:lumMod val="50000"/>
                </a:schemeClr>
              </a:solidFill>
            </a:endParaRPr>
          </a:p>
          <a:p>
            <a:pPr marL="0" indent="0">
              <a:buNone/>
            </a:pPr>
            <a:endParaRPr lang="en-US" dirty="0" smtClean="0">
              <a:solidFill>
                <a:schemeClr val="tx2">
                  <a:lumMod val="50000"/>
                </a:schemeClr>
              </a:solidFill>
            </a:endParaRPr>
          </a:p>
          <a:p>
            <a:pPr marL="571500" indent="-342900">
              <a:buFont typeface="Wingdings" pitchFamily="2" charset="2"/>
              <a:buChar char="§"/>
            </a:pPr>
            <a:r>
              <a:rPr lang="en-US" sz="2800" dirty="0" smtClean="0">
                <a:solidFill>
                  <a:schemeClr val="tx2">
                    <a:lumMod val="50000"/>
                  </a:schemeClr>
                </a:solidFill>
              </a:rPr>
              <a:t>Renewal goals:</a:t>
            </a:r>
          </a:p>
          <a:p>
            <a:pPr marL="1147763" lvl="2" indent="-457200">
              <a:buFont typeface="Arial" pitchFamily="34" charset="0"/>
              <a:buChar char="•"/>
            </a:pPr>
            <a:r>
              <a:rPr lang="en-US" sz="2400" dirty="0" smtClean="0">
                <a:solidFill>
                  <a:schemeClr val="accent2">
                    <a:lumMod val="50000"/>
                  </a:schemeClr>
                </a:solidFill>
              </a:rPr>
              <a:t>85-90% annual renewal </a:t>
            </a:r>
            <a:r>
              <a:rPr lang="en-US" sz="2400" dirty="0">
                <a:solidFill>
                  <a:schemeClr val="accent2">
                    <a:lumMod val="50000"/>
                  </a:schemeClr>
                </a:solidFill>
              </a:rPr>
              <a:t>r</a:t>
            </a:r>
            <a:r>
              <a:rPr lang="en-US" sz="2400" dirty="0" smtClean="0">
                <a:solidFill>
                  <a:schemeClr val="accent2">
                    <a:lumMod val="50000"/>
                  </a:schemeClr>
                </a:solidFill>
              </a:rPr>
              <a:t>ate is attainable if we all work together to ensure that pets receive all of the services in their plan</a:t>
            </a:r>
            <a:endParaRPr lang="en-US" sz="2400" dirty="0">
              <a:solidFill>
                <a:schemeClr val="accent2">
                  <a:lumMod val="50000"/>
                </a:schemeClr>
              </a:solidFill>
            </a:endParaRPr>
          </a:p>
          <a:p>
            <a:pPr marL="690563" lvl="2" indent="0">
              <a:buNone/>
            </a:pPr>
            <a:endParaRPr lang="en-US" sz="2400" i="1" dirty="0">
              <a:solidFill>
                <a:schemeClr val="accent2">
                  <a:lumMod val="50000"/>
                </a:schemeClr>
              </a:solidFill>
            </a:endParaRPr>
          </a:p>
          <a:p>
            <a:pPr marL="1033463" lvl="2" indent="-342900">
              <a:buFont typeface="Arial" pitchFamily="34" charset="0"/>
              <a:buChar char="•"/>
            </a:pPr>
            <a:endParaRPr lang="en-US" sz="2400" dirty="0" smtClean="0">
              <a:solidFill>
                <a:schemeClr val="accent2">
                  <a:lumMod val="50000"/>
                </a:schemeClr>
              </a:solidFill>
            </a:endParaRPr>
          </a:p>
        </p:txBody>
      </p:sp>
      <p:sp>
        <p:nvSpPr>
          <p:cNvPr id="4" name="Slide Number Placeholder 3"/>
          <p:cNvSpPr>
            <a:spLocks noGrp="1"/>
          </p:cNvSpPr>
          <p:nvPr>
            <p:ph type="sldNum" sz="quarter" idx="4294967295"/>
          </p:nvPr>
        </p:nvSpPr>
        <p:spPr>
          <a:xfrm>
            <a:off x="8410575" y="6181531"/>
            <a:ext cx="609600" cy="457200"/>
          </a:xfrm>
          <a:prstGeom prst="rect">
            <a:avLst/>
          </a:prstGeom>
        </p:spPr>
        <p:txBody>
          <a:bodyPr/>
          <a:lstStyle/>
          <a:p>
            <a:fld id="{520AB23B-9BF0-489E-A8C2-70A75979535F}" type="slidenum">
              <a:rPr lang="en-US" smtClean="0"/>
              <a:pPr/>
              <a:t>20</a:t>
            </a:fld>
            <a:endParaRPr lang="en-US"/>
          </a:p>
        </p:txBody>
      </p:sp>
      <p:sp>
        <p:nvSpPr>
          <p:cNvPr id="2" name="Title 1"/>
          <p:cNvSpPr>
            <a:spLocks noGrp="1"/>
          </p:cNvSpPr>
          <p:nvPr>
            <p:ph type="title"/>
          </p:nvPr>
        </p:nvSpPr>
        <p:spPr>
          <a:xfrm>
            <a:off x="1270000" y="152400"/>
            <a:ext cx="7416800" cy="990600"/>
          </a:xfrm>
        </p:spPr>
        <p:txBody>
          <a:bodyPr>
            <a:normAutofit/>
          </a:bodyPr>
          <a:lstStyle/>
          <a:p>
            <a:r>
              <a:rPr lang="en-US" sz="3200" dirty="0" smtClean="0">
                <a:latin typeface="+mn-lt"/>
              </a:rPr>
              <a:t>Enrollment &amp; Renewal Benchmarks</a:t>
            </a:r>
            <a:endParaRPr lang="en-US" sz="3200" dirty="0">
              <a:latin typeface="+mn-lt"/>
            </a:endParaRPr>
          </a:p>
        </p:txBody>
      </p:sp>
    </p:spTree>
    <p:extLst>
      <p:ext uri="{BB962C8B-B14F-4D97-AF65-F5344CB8AC3E}">
        <p14:creationId xmlns:p14="http://schemas.microsoft.com/office/powerpoint/2010/main" xmlns="" val="317826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5900"/>
            <a:ext cx="8229600" cy="5067300"/>
          </a:xfrm>
        </p:spPr>
        <p:txBody>
          <a:bodyPr>
            <a:noAutofit/>
          </a:bodyPr>
          <a:lstStyle/>
          <a:p>
            <a:pPr marL="0" lvl="1" indent="0">
              <a:buNone/>
            </a:pPr>
            <a:r>
              <a:rPr lang="en-US" sz="2800" dirty="0" smtClean="0">
                <a:solidFill>
                  <a:schemeClr val="tx2">
                    <a:lumMod val="50000"/>
                  </a:schemeClr>
                </a:solidFill>
              </a:rPr>
              <a:t>Pets must be examined by a veterinarian before they can enroll in a plan:</a:t>
            </a:r>
          </a:p>
          <a:p>
            <a:pPr marL="0" lvl="1" indent="0">
              <a:buNone/>
            </a:pPr>
            <a:endParaRPr lang="en-US" sz="1200" dirty="0" smtClean="0">
              <a:solidFill>
                <a:schemeClr val="tx2">
                  <a:lumMod val="50000"/>
                </a:schemeClr>
              </a:solidFill>
            </a:endParaRPr>
          </a:p>
          <a:p>
            <a:pPr marL="914400" lvl="1" indent="-457200">
              <a:spcAft>
                <a:spcPts val="600"/>
              </a:spcAft>
              <a:buFont typeface="+mj-lt"/>
              <a:buAutoNum type="arabicPeriod"/>
            </a:pPr>
            <a:r>
              <a:rPr lang="en-US" sz="2400" dirty="0" smtClean="0">
                <a:solidFill>
                  <a:schemeClr val="accent2">
                    <a:lumMod val="50000"/>
                  </a:schemeClr>
                </a:solidFill>
              </a:rPr>
              <a:t>If determined healthy can enroll immediately</a:t>
            </a:r>
            <a:endParaRPr lang="en-US" sz="2400" dirty="0">
              <a:solidFill>
                <a:schemeClr val="accent2">
                  <a:lumMod val="50000"/>
                </a:schemeClr>
              </a:solidFill>
            </a:endParaRPr>
          </a:p>
          <a:p>
            <a:pPr marL="914400" lvl="1" indent="-457200">
              <a:spcAft>
                <a:spcPts val="600"/>
              </a:spcAft>
              <a:buFont typeface="+mj-lt"/>
              <a:buAutoNum type="arabicPeriod"/>
            </a:pPr>
            <a:r>
              <a:rPr lang="en-US" sz="2400" dirty="0" smtClean="0">
                <a:solidFill>
                  <a:schemeClr val="accent2">
                    <a:lumMod val="50000"/>
                  </a:schemeClr>
                </a:solidFill>
              </a:rPr>
              <a:t>If  diagnosed with a transient illness or injury, they will have the option to enroll in the future when condition resolves</a:t>
            </a:r>
          </a:p>
          <a:p>
            <a:pPr marL="914400" lvl="1" indent="-457200">
              <a:spcAft>
                <a:spcPts val="600"/>
              </a:spcAft>
              <a:buFont typeface="+mj-lt"/>
              <a:buAutoNum type="arabicPeriod"/>
            </a:pPr>
            <a:r>
              <a:rPr lang="en-US" sz="2400" dirty="0" smtClean="0">
                <a:solidFill>
                  <a:schemeClr val="accent2">
                    <a:lumMod val="50000"/>
                  </a:schemeClr>
                </a:solidFill>
              </a:rPr>
              <a:t>If diagnosed with a non-transient illness or injury/chronic condition they are not eligible to enroll in a plan</a:t>
            </a:r>
            <a:endParaRPr lang="en-US" sz="1200" dirty="0" smtClean="0">
              <a:solidFill>
                <a:schemeClr val="accent2">
                  <a:lumMod val="50000"/>
                </a:schemeClr>
              </a:solidFill>
            </a:endParaRPr>
          </a:p>
          <a:p>
            <a:pPr marL="635000" indent="-177800">
              <a:buClr>
                <a:schemeClr val="accent5"/>
              </a:buClr>
              <a:buNone/>
            </a:pPr>
            <a:endParaRPr lang="en-US" sz="2400" dirty="0" smtClean="0">
              <a:solidFill>
                <a:schemeClr val="tx2">
                  <a:lumMod val="50000"/>
                </a:schemeClr>
              </a:solidFill>
            </a:endParaRPr>
          </a:p>
        </p:txBody>
      </p:sp>
      <p:sp>
        <p:nvSpPr>
          <p:cNvPr id="4" name="Slide Number Placeholder 3"/>
          <p:cNvSpPr>
            <a:spLocks noGrp="1"/>
          </p:cNvSpPr>
          <p:nvPr>
            <p:ph type="sldNum" sz="quarter" idx="4294967295"/>
          </p:nvPr>
        </p:nvSpPr>
        <p:spPr>
          <a:xfrm>
            <a:off x="8410575" y="6181531"/>
            <a:ext cx="609600" cy="457200"/>
          </a:xfrm>
          <a:prstGeom prst="rect">
            <a:avLst/>
          </a:prstGeom>
        </p:spPr>
        <p:txBody>
          <a:bodyPr/>
          <a:lstStyle/>
          <a:p>
            <a:fld id="{520AB23B-9BF0-489E-A8C2-70A75979535F}" type="slidenum">
              <a:rPr lang="en-US" smtClean="0">
                <a:solidFill>
                  <a:schemeClr val="bg1"/>
                </a:solidFill>
              </a:rPr>
              <a:pPr/>
              <a:t>21</a:t>
            </a:fld>
            <a:endParaRPr lang="en-US" dirty="0">
              <a:solidFill>
                <a:schemeClr val="bg1"/>
              </a:solidFill>
            </a:endParaRPr>
          </a:p>
        </p:txBody>
      </p:sp>
      <p:sp>
        <p:nvSpPr>
          <p:cNvPr id="2" name="Title 1"/>
          <p:cNvSpPr>
            <a:spLocks noGrp="1"/>
          </p:cNvSpPr>
          <p:nvPr>
            <p:ph type="title"/>
          </p:nvPr>
        </p:nvSpPr>
        <p:spPr>
          <a:xfrm>
            <a:off x="1447800" y="152400"/>
            <a:ext cx="6934200" cy="914400"/>
          </a:xfrm>
        </p:spPr>
        <p:txBody>
          <a:bodyPr>
            <a:normAutofit/>
          </a:bodyPr>
          <a:lstStyle/>
          <a:p>
            <a:r>
              <a:rPr lang="en-US" sz="3200" dirty="0" smtClean="0">
                <a:effectLst/>
                <a:latin typeface="+mn-lt"/>
              </a:rPr>
              <a:t>Determining Eligibility</a:t>
            </a:r>
            <a:endParaRPr lang="en-US" sz="3200" dirty="0">
              <a:effectLst/>
              <a:latin typeface="+mn-lt"/>
            </a:endParaRPr>
          </a:p>
        </p:txBody>
      </p:sp>
    </p:spTree>
    <p:extLst>
      <p:ext uri="{BB962C8B-B14F-4D97-AF65-F5344CB8AC3E}">
        <p14:creationId xmlns:p14="http://schemas.microsoft.com/office/powerpoint/2010/main" xmlns="" val="528028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Practice’s Eligibility Requirements</a:t>
            </a:r>
            <a:endParaRPr lang="en-US" dirty="0"/>
          </a:p>
        </p:txBody>
      </p:sp>
      <p:sp>
        <p:nvSpPr>
          <p:cNvPr id="6" name="Text Placeholder 5"/>
          <p:cNvSpPr>
            <a:spLocks noGrp="1"/>
          </p:cNvSpPr>
          <p:nvPr>
            <p:ph type="body" idx="1"/>
          </p:nvPr>
        </p:nvSpPr>
        <p:spPr/>
        <p:txBody>
          <a:bodyPr/>
          <a:lstStyle/>
          <a:p>
            <a:r>
              <a:rPr lang="en-US" dirty="0" smtClean="0">
                <a:solidFill>
                  <a:schemeClr val="tx2">
                    <a:lumMod val="50000"/>
                  </a:schemeClr>
                </a:solidFill>
              </a:rPr>
              <a:t>Transient Conditions &amp; Eligibility Waiting Period</a:t>
            </a:r>
            <a:endParaRPr lang="en-US" dirty="0">
              <a:solidFill>
                <a:schemeClr val="tx2">
                  <a:lumMod val="50000"/>
                </a:schemeClr>
              </a:solidFill>
            </a:endParaRP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dirty="0" smtClean="0">
                <a:solidFill>
                  <a:schemeClr val="tx2">
                    <a:lumMod val="50000"/>
                  </a:schemeClr>
                </a:solidFill>
              </a:rPr>
              <a:t>Chronic/Non-Transient Conditions - Ineligible</a:t>
            </a:r>
            <a:endParaRPr lang="en-US" dirty="0">
              <a:solidFill>
                <a:schemeClr val="tx2">
                  <a:lumMod val="50000"/>
                </a:schemeClr>
              </a:solidFill>
            </a:endParaRPr>
          </a:p>
        </p:txBody>
      </p:sp>
      <p:sp>
        <p:nvSpPr>
          <p:cNvPr id="9" name="Content Placeholder 8"/>
          <p:cNvSpPr>
            <a:spLocks noGrp="1"/>
          </p:cNvSpPr>
          <p:nvPr>
            <p:ph sz="quarter" idx="4"/>
          </p:nvPr>
        </p:nvSpPr>
        <p:spPr/>
        <p:txBody>
          <a:bodyPr/>
          <a:lstStyle/>
          <a:p>
            <a:endParaRPr lang="en-US"/>
          </a:p>
        </p:txBody>
      </p:sp>
    </p:spTree>
    <p:extLst>
      <p:ext uri="{BB962C8B-B14F-4D97-AF65-F5344CB8AC3E}">
        <p14:creationId xmlns:p14="http://schemas.microsoft.com/office/powerpoint/2010/main" xmlns="" val="308135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5099"/>
            <a:ext cx="8153400" cy="5203631"/>
          </a:xfrm>
        </p:spPr>
        <p:txBody>
          <a:bodyPr>
            <a:normAutofit/>
          </a:bodyPr>
          <a:lstStyle/>
          <a:p>
            <a:pPr indent="457200">
              <a:spcBef>
                <a:spcPts val="0"/>
              </a:spcBef>
              <a:buClr>
                <a:schemeClr val="tx2">
                  <a:lumMod val="50000"/>
                </a:schemeClr>
              </a:buClr>
              <a:buFont typeface="Wingdings" pitchFamily="2" charset="2"/>
              <a:buChar char="§"/>
            </a:pPr>
            <a:r>
              <a:rPr lang="en-US" sz="2800" dirty="0" smtClean="0">
                <a:solidFill>
                  <a:schemeClr val="tx2">
                    <a:lumMod val="50000"/>
                  </a:schemeClr>
                </a:solidFill>
              </a:rPr>
              <a:t>At time of automatic renewal</a:t>
            </a:r>
          </a:p>
          <a:p>
            <a:pPr marL="1028700" lvl="1" indent="-342900">
              <a:spcBef>
                <a:spcPts val="0"/>
              </a:spcBef>
              <a:buClr>
                <a:schemeClr val="tx2">
                  <a:lumMod val="50000"/>
                </a:schemeClr>
              </a:buClr>
              <a:buFont typeface="Arial" pitchFamily="34" charset="0"/>
              <a:buChar char="•"/>
            </a:pPr>
            <a:r>
              <a:rPr lang="en-US" sz="2200" dirty="0" smtClean="0">
                <a:solidFill>
                  <a:schemeClr val="accent2">
                    <a:lumMod val="50000"/>
                  </a:schemeClr>
                </a:solidFill>
              </a:rPr>
              <a:t>Easiest, simplest</a:t>
            </a:r>
          </a:p>
          <a:p>
            <a:pPr marL="1028700" lvl="1" indent="-342900">
              <a:spcBef>
                <a:spcPts val="0"/>
              </a:spcBef>
              <a:buClr>
                <a:schemeClr val="tx2">
                  <a:lumMod val="50000"/>
                </a:schemeClr>
              </a:buClr>
              <a:buFont typeface="Arial" pitchFamily="34" charset="0"/>
              <a:buChar char="•"/>
            </a:pPr>
            <a:r>
              <a:rPr lang="en-US" sz="2200" dirty="0" smtClean="0">
                <a:solidFill>
                  <a:schemeClr val="accent2">
                    <a:lumMod val="50000"/>
                  </a:schemeClr>
                </a:solidFill>
              </a:rPr>
              <a:t>Practice will communicate with clients prior to renewal date to educate on options for upgrading</a:t>
            </a:r>
          </a:p>
          <a:p>
            <a:pPr marL="1828800" lvl="2" indent="-457200">
              <a:spcBef>
                <a:spcPts val="0"/>
              </a:spcBef>
              <a:buClr>
                <a:schemeClr val="tx2">
                  <a:lumMod val="50000"/>
                </a:schemeClr>
              </a:buClr>
              <a:buFont typeface="Arial" pitchFamily="34" charset="0"/>
              <a:buChar char="•"/>
            </a:pPr>
            <a:r>
              <a:rPr lang="en-US" sz="2200" dirty="0" smtClean="0">
                <a:solidFill>
                  <a:schemeClr val="accent2">
                    <a:lumMod val="50000"/>
                  </a:schemeClr>
                </a:solidFill>
              </a:rPr>
              <a:t>Puppy/kitten      Adult plan</a:t>
            </a:r>
          </a:p>
          <a:p>
            <a:pPr marL="1828800" lvl="2" indent="-457200">
              <a:spcBef>
                <a:spcPts val="0"/>
              </a:spcBef>
              <a:buClr>
                <a:schemeClr val="tx2">
                  <a:lumMod val="50000"/>
                </a:schemeClr>
              </a:buClr>
              <a:buFont typeface="Arial" pitchFamily="34" charset="0"/>
              <a:buChar char="•"/>
            </a:pPr>
            <a:r>
              <a:rPr lang="en-US" sz="2200" dirty="0" smtClean="0">
                <a:solidFill>
                  <a:schemeClr val="accent2">
                    <a:lumMod val="50000"/>
                  </a:schemeClr>
                </a:solidFill>
              </a:rPr>
              <a:t>Adult plans       Senior plans</a:t>
            </a:r>
          </a:p>
          <a:p>
            <a:pPr marL="1138237" lvl="4" indent="0">
              <a:spcBef>
                <a:spcPts val="0"/>
              </a:spcBef>
              <a:buClr>
                <a:schemeClr val="tx2">
                  <a:lumMod val="50000"/>
                </a:schemeClr>
              </a:buClr>
              <a:buNone/>
            </a:pPr>
            <a:endParaRPr lang="en-US" sz="1200" dirty="0" smtClean="0">
              <a:solidFill>
                <a:schemeClr val="tx2">
                  <a:lumMod val="50000"/>
                </a:schemeClr>
              </a:solidFill>
            </a:endParaRPr>
          </a:p>
          <a:p>
            <a:pPr indent="457200">
              <a:spcBef>
                <a:spcPts val="0"/>
              </a:spcBef>
              <a:buClr>
                <a:schemeClr val="tx2">
                  <a:lumMod val="50000"/>
                </a:schemeClr>
              </a:buClr>
              <a:buFont typeface="Wingdings" pitchFamily="2" charset="2"/>
              <a:buChar char="§"/>
            </a:pPr>
            <a:r>
              <a:rPr lang="en-US" sz="2800" dirty="0" smtClean="0">
                <a:solidFill>
                  <a:schemeClr val="tx2">
                    <a:lumMod val="50000"/>
                  </a:schemeClr>
                </a:solidFill>
              </a:rPr>
              <a:t>During plan year</a:t>
            </a:r>
          </a:p>
          <a:p>
            <a:pPr marL="1028700" lvl="1" indent="-342900">
              <a:spcBef>
                <a:spcPts val="0"/>
              </a:spcBef>
              <a:spcAft>
                <a:spcPts val="600"/>
              </a:spcAft>
              <a:buClr>
                <a:schemeClr val="tx2">
                  <a:lumMod val="50000"/>
                </a:schemeClr>
              </a:buClr>
              <a:buFont typeface="Arial" pitchFamily="34" charset="0"/>
              <a:buChar char="•"/>
            </a:pPr>
            <a:r>
              <a:rPr lang="en-US" sz="2200" dirty="0">
                <a:solidFill>
                  <a:schemeClr val="accent2">
                    <a:lumMod val="50000"/>
                  </a:schemeClr>
                </a:solidFill>
              </a:rPr>
              <a:t>T</a:t>
            </a:r>
            <a:r>
              <a:rPr lang="en-US" sz="2200" dirty="0" smtClean="0">
                <a:solidFill>
                  <a:schemeClr val="accent2">
                    <a:lumMod val="50000"/>
                  </a:schemeClr>
                </a:solidFill>
              </a:rPr>
              <a:t>erminate current plan and re-enroll in new plan</a:t>
            </a:r>
          </a:p>
          <a:p>
            <a:pPr marL="1028700" lvl="1" indent="-342900">
              <a:spcBef>
                <a:spcPts val="0"/>
              </a:spcBef>
              <a:spcAft>
                <a:spcPts val="600"/>
              </a:spcAft>
              <a:buClr>
                <a:schemeClr val="tx2">
                  <a:lumMod val="50000"/>
                </a:schemeClr>
              </a:buClr>
              <a:buFont typeface="Arial" pitchFamily="34" charset="0"/>
              <a:buChar char="•"/>
            </a:pPr>
            <a:r>
              <a:rPr lang="en-US" sz="2200" dirty="0" smtClean="0">
                <a:solidFill>
                  <a:schemeClr val="accent2">
                    <a:lumMod val="50000"/>
                  </a:schemeClr>
                </a:solidFill>
              </a:rPr>
              <a:t>Start date and renewal date will correspond with upgrade/downgrade date</a:t>
            </a:r>
          </a:p>
          <a:p>
            <a:pPr marL="1028700" lvl="1" indent="-342900">
              <a:spcBef>
                <a:spcPts val="0"/>
              </a:spcBef>
              <a:spcAft>
                <a:spcPts val="600"/>
              </a:spcAft>
              <a:buClr>
                <a:schemeClr val="tx2">
                  <a:lumMod val="50000"/>
                </a:schemeClr>
              </a:buClr>
              <a:buFont typeface="Arial" pitchFamily="34" charset="0"/>
              <a:buChar char="•"/>
            </a:pPr>
            <a:r>
              <a:rPr lang="en-US" sz="2200" dirty="0" smtClean="0">
                <a:solidFill>
                  <a:schemeClr val="accent2">
                    <a:lumMod val="50000"/>
                  </a:schemeClr>
                </a:solidFill>
              </a:rPr>
              <a:t>No enrollment fee</a:t>
            </a:r>
          </a:p>
          <a:p>
            <a:pPr marL="1028700" lvl="1" indent="-342900">
              <a:spcBef>
                <a:spcPts val="0"/>
              </a:spcBef>
              <a:spcAft>
                <a:spcPts val="600"/>
              </a:spcAft>
              <a:buClr>
                <a:schemeClr val="tx2">
                  <a:lumMod val="50000"/>
                </a:schemeClr>
              </a:buClr>
              <a:buFont typeface="Arial" pitchFamily="34" charset="0"/>
              <a:buChar char="•"/>
            </a:pPr>
            <a:r>
              <a:rPr lang="en-US" sz="2200" dirty="0" smtClean="0">
                <a:solidFill>
                  <a:schemeClr val="accent2">
                    <a:lumMod val="50000"/>
                  </a:schemeClr>
                </a:solidFill>
              </a:rPr>
              <a:t>No refund of previous fees </a:t>
            </a:r>
          </a:p>
        </p:txBody>
      </p:sp>
      <p:sp>
        <p:nvSpPr>
          <p:cNvPr id="4" name="Slide Number Placeholder 3"/>
          <p:cNvSpPr>
            <a:spLocks noGrp="1"/>
          </p:cNvSpPr>
          <p:nvPr>
            <p:ph type="sldNum" sz="quarter" idx="4294967295"/>
          </p:nvPr>
        </p:nvSpPr>
        <p:spPr>
          <a:xfrm>
            <a:off x="8410575" y="6181531"/>
            <a:ext cx="609600" cy="457200"/>
          </a:xfrm>
          <a:prstGeom prst="rect">
            <a:avLst/>
          </a:prstGeom>
        </p:spPr>
        <p:txBody>
          <a:bodyPr/>
          <a:lstStyle/>
          <a:p>
            <a:fld id="{520AB23B-9BF0-489E-A8C2-70A75979535F}" type="slidenum">
              <a:rPr lang="en-US" smtClean="0"/>
              <a:pPr/>
              <a:t>23</a:t>
            </a:fld>
            <a:endParaRPr lang="en-US"/>
          </a:p>
        </p:txBody>
      </p:sp>
      <p:sp>
        <p:nvSpPr>
          <p:cNvPr id="2" name="Title 1"/>
          <p:cNvSpPr>
            <a:spLocks noGrp="1"/>
          </p:cNvSpPr>
          <p:nvPr>
            <p:ph type="title"/>
          </p:nvPr>
        </p:nvSpPr>
        <p:spPr>
          <a:xfrm>
            <a:off x="1409700" y="152400"/>
            <a:ext cx="7277100" cy="990600"/>
          </a:xfrm>
        </p:spPr>
        <p:txBody>
          <a:bodyPr/>
          <a:lstStyle/>
          <a:p>
            <a:r>
              <a:rPr lang="en-US" dirty="0" smtClean="0">
                <a:latin typeface="+mn-lt"/>
              </a:rPr>
              <a:t>Plan Upgrading or Downgrading</a:t>
            </a:r>
            <a:endParaRPr lang="en-US" dirty="0">
              <a:latin typeface="+mn-lt"/>
            </a:endParaRPr>
          </a:p>
        </p:txBody>
      </p:sp>
      <p:cxnSp>
        <p:nvCxnSpPr>
          <p:cNvPr id="6" name="Straight Arrow Connector 5"/>
          <p:cNvCxnSpPr/>
          <p:nvPr/>
        </p:nvCxnSpPr>
        <p:spPr>
          <a:xfrm>
            <a:off x="3952567" y="3097161"/>
            <a:ext cx="398207" cy="0"/>
          </a:xfrm>
          <a:prstGeom prst="straightConnector1">
            <a:avLst/>
          </a:prstGeom>
          <a:ln>
            <a:solidFill>
              <a:schemeClr val="tx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844412" y="3431457"/>
            <a:ext cx="398207" cy="0"/>
          </a:xfrm>
          <a:prstGeom prst="straightConnector1">
            <a:avLst/>
          </a:prstGeom>
          <a:ln>
            <a:solidFill>
              <a:schemeClr val="tx2">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76567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08000" y="1600199"/>
            <a:ext cx="8178800" cy="4903839"/>
          </a:xfrm>
        </p:spPr>
        <p:txBody>
          <a:bodyPr>
            <a:noAutofit/>
          </a:bodyPr>
          <a:lstStyle/>
          <a:p>
            <a:pPr marL="457200" lvl="1" indent="-457200" defTabSz="114300">
              <a:buClr>
                <a:schemeClr val="tx2">
                  <a:lumMod val="50000"/>
                </a:schemeClr>
              </a:buClr>
              <a:buFont typeface="Wingdings" pitchFamily="2" charset="2"/>
              <a:buChar char="§"/>
            </a:pPr>
            <a:r>
              <a:rPr lang="en-US" sz="2600" dirty="0" smtClean="0">
                <a:solidFill>
                  <a:schemeClr val="tx2">
                    <a:lumMod val="50000"/>
                  </a:schemeClr>
                </a:solidFill>
              </a:rPr>
              <a:t>Pet owner is responsible for whichever is less:</a:t>
            </a:r>
          </a:p>
          <a:p>
            <a:pPr marL="1028700" lvl="2" indent="-342900" defTabSz="114300">
              <a:buClr>
                <a:schemeClr val="tx2">
                  <a:lumMod val="50000"/>
                </a:schemeClr>
              </a:buClr>
              <a:buFont typeface="Arial" pitchFamily="34" charset="0"/>
              <a:buChar char="•"/>
            </a:pPr>
            <a:r>
              <a:rPr lang="en-US" sz="2200" dirty="0" smtClean="0">
                <a:solidFill>
                  <a:schemeClr val="accent2">
                    <a:lumMod val="50000"/>
                  </a:schemeClr>
                </a:solidFill>
              </a:rPr>
              <a:t>Remaining payments for that year </a:t>
            </a:r>
            <a:r>
              <a:rPr lang="en-US" sz="2200" i="1" dirty="0" smtClean="0">
                <a:solidFill>
                  <a:schemeClr val="accent2">
                    <a:lumMod val="50000"/>
                  </a:schemeClr>
                </a:solidFill>
              </a:rPr>
              <a:t>OR</a:t>
            </a:r>
          </a:p>
          <a:p>
            <a:pPr marL="1028700" lvl="2" indent="-342900" defTabSz="114300">
              <a:buClr>
                <a:schemeClr val="tx2">
                  <a:lumMod val="50000"/>
                </a:schemeClr>
              </a:buClr>
              <a:buFont typeface="Arial" pitchFamily="34" charset="0"/>
              <a:buChar char="•"/>
            </a:pPr>
            <a:r>
              <a:rPr lang="en-US" sz="2200" dirty="0" smtClean="0">
                <a:solidFill>
                  <a:schemeClr val="accent2">
                    <a:lumMod val="50000"/>
                  </a:schemeClr>
                </a:solidFill>
              </a:rPr>
              <a:t>Full retail value of services and discounts used under the plan minus payments made</a:t>
            </a:r>
            <a:endParaRPr lang="en-US" sz="2200" dirty="0">
              <a:solidFill>
                <a:schemeClr val="accent2">
                  <a:lumMod val="50000"/>
                </a:schemeClr>
              </a:solidFill>
            </a:endParaRPr>
          </a:p>
          <a:p>
            <a:pPr marL="457200" lvl="2" indent="-457200" defTabSz="114300">
              <a:buClr>
                <a:schemeClr val="tx2">
                  <a:lumMod val="50000"/>
                </a:schemeClr>
              </a:buClr>
              <a:buFont typeface="Wingdings" pitchFamily="2" charset="2"/>
              <a:buChar char="§"/>
            </a:pPr>
            <a:r>
              <a:rPr lang="en-US" sz="2600" dirty="0" smtClean="0">
                <a:solidFill>
                  <a:schemeClr val="tx2">
                    <a:lumMod val="50000"/>
                  </a:schemeClr>
                </a:solidFill>
              </a:rPr>
              <a:t>Plans are not transferable to new owners of enrolled pets</a:t>
            </a:r>
          </a:p>
          <a:p>
            <a:pPr marL="457200" lvl="2" indent="-457200" defTabSz="114300">
              <a:buClr>
                <a:schemeClr val="tx2">
                  <a:lumMod val="50000"/>
                </a:schemeClr>
              </a:buClr>
              <a:buFont typeface="Wingdings" pitchFamily="2" charset="2"/>
              <a:buChar char="§"/>
            </a:pPr>
            <a:r>
              <a:rPr lang="en-US" sz="2600" dirty="0" smtClean="0">
                <a:solidFill>
                  <a:schemeClr val="tx2">
                    <a:lumMod val="50000"/>
                  </a:schemeClr>
                </a:solidFill>
              </a:rPr>
              <a:t>Plans are not transferable to other pets in the same family</a:t>
            </a:r>
          </a:p>
          <a:p>
            <a:pPr marL="457200" indent="-457200" defTabSz="114300">
              <a:buClr>
                <a:schemeClr val="tx2">
                  <a:lumMod val="50000"/>
                </a:schemeClr>
              </a:buClr>
              <a:buFont typeface="Wingdings" pitchFamily="2" charset="2"/>
              <a:buChar char="§"/>
            </a:pPr>
            <a:r>
              <a:rPr lang="en-US" sz="2600" dirty="0" smtClean="0">
                <a:solidFill>
                  <a:schemeClr val="tx2">
                    <a:lumMod val="50000"/>
                  </a:schemeClr>
                </a:solidFill>
              </a:rPr>
              <a:t>If pet dies, inform management so that it can determine how best to handle on a case-by-case basis</a:t>
            </a:r>
          </a:p>
          <a:p>
            <a:pPr defTabSz="114300">
              <a:buNone/>
            </a:pPr>
            <a:endParaRPr lang="en-US" sz="2200" dirty="0" smtClean="0">
              <a:solidFill>
                <a:schemeClr val="bg2">
                  <a:lumMod val="25000"/>
                </a:schemeClr>
              </a:solidFill>
            </a:endParaRPr>
          </a:p>
          <a:p>
            <a:pPr defTabSz="114300">
              <a:buNone/>
            </a:pPr>
            <a:endParaRPr lang="en-US" sz="2200" dirty="0"/>
          </a:p>
        </p:txBody>
      </p:sp>
      <p:sp>
        <p:nvSpPr>
          <p:cNvPr id="4" name="Slide Number Placeholder 3"/>
          <p:cNvSpPr>
            <a:spLocks noGrp="1"/>
          </p:cNvSpPr>
          <p:nvPr>
            <p:ph type="sldNum" sz="quarter" idx="4294967295"/>
          </p:nvPr>
        </p:nvSpPr>
        <p:spPr>
          <a:xfrm>
            <a:off x="8410575" y="6181531"/>
            <a:ext cx="609600" cy="457200"/>
          </a:xfrm>
          <a:prstGeom prst="rect">
            <a:avLst/>
          </a:prstGeom>
        </p:spPr>
        <p:txBody>
          <a:bodyPr/>
          <a:lstStyle/>
          <a:p>
            <a:fld id="{520AB23B-9BF0-489E-A8C2-70A75979535F}" type="slidenum">
              <a:rPr lang="en-US" smtClean="0">
                <a:solidFill>
                  <a:schemeClr val="bg1"/>
                </a:solidFill>
              </a:rPr>
              <a:pPr/>
              <a:t>24</a:t>
            </a:fld>
            <a:endParaRPr lang="en-US" dirty="0">
              <a:solidFill>
                <a:schemeClr val="bg1"/>
              </a:solidFill>
            </a:endParaRPr>
          </a:p>
        </p:txBody>
      </p:sp>
      <p:sp>
        <p:nvSpPr>
          <p:cNvPr id="2" name="Title 1"/>
          <p:cNvSpPr>
            <a:spLocks noGrp="1"/>
          </p:cNvSpPr>
          <p:nvPr>
            <p:ph type="title"/>
          </p:nvPr>
        </p:nvSpPr>
        <p:spPr>
          <a:xfrm>
            <a:off x="1498600" y="304800"/>
            <a:ext cx="7188200" cy="838200"/>
          </a:xfrm>
        </p:spPr>
        <p:txBody>
          <a:bodyPr>
            <a:normAutofit/>
          </a:bodyPr>
          <a:lstStyle/>
          <a:p>
            <a:r>
              <a:rPr lang="en-US" sz="3200" dirty="0" smtClean="0">
                <a:effectLst/>
                <a:latin typeface="+mn-lt"/>
              </a:rPr>
              <a:t>Plan Cancellation</a:t>
            </a:r>
            <a:endParaRPr lang="en-US" sz="3200" dirty="0">
              <a:effectLst/>
              <a:latin typeface="+mn-lt"/>
            </a:endParaRPr>
          </a:p>
        </p:txBody>
      </p:sp>
    </p:spTree>
    <p:extLst>
      <p:ext uri="{BB962C8B-B14F-4D97-AF65-F5344CB8AC3E}">
        <p14:creationId xmlns:p14="http://schemas.microsoft.com/office/powerpoint/2010/main" xmlns="" val="4174504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It takes a team to make it work!</a:t>
            </a:r>
            <a:endParaRPr lang="en-US" dirty="0">
              <a:solidFill>
                <a:schemeClr val="accent2">
                  <a:lumMod val="50000"/>
                </a:schemeClr>
              </a:solidFill>
            </a:endParaRPr>
          </a:p>
        </p:txBody>
      </p:sp>
    </p:spTree>
    <p:extLst>
      <p:ext uri="{BB962C8B-B14F-4D97-AF65-F5344CB8AC3E}">
        <p14:creationId xmlns:p14="http://schemas.microsoft.com/office/powerpoint/2010/main" xmlns="" val="2977230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Veterinarians</a:t>
            </a:r>
            <a:endParaRPr lang="en-US" dirty="0"/>
          </a:p>
        </p:txBody>
      </p:sp>
      <p:sp>
        <p:nvSpPr>
          <p:cNvPr id="4" name="Content Placeholder 3"/>
          <p:cNvSpPr>
            <a:spLocks noGrp="1"/>
          </p:cNvSpPr>
          <p:nvPr>
            <p:ph idx="1"/>
          </p:nvPr>
        </p:nvSpPr>
        <p:spPr>
          <a:xfrm>
            <a:off x="596900" y="1600200"/>
            <a:ext cx="8089900" cy="4525963"/>
          </a:xfrm>
        </p:spPr>
        <p:txBody>
          <a:bodyPr>
            <a:normAutofit/>
          </a:bodyPr>
          <a:lstStyle/>
          <a:p>
            <a:pPr marL="342900" lvl="0" indent="-342900">
              <a:spcBef>
                <a:spcPts val="600"/>
              </a:spcBef>
              <a:spcAft>
                <a:spcPts val="600"/>
              </a:spcAft>
              <a:buFont typeface="Wingdings" pitchFamily="2" charset="2"/>
              <a:buChar char="§"/>
            </a:pPr>
            <a:r>
              <a:rPr lang="en-US" sz="2600" dirty="0">
                <a:solidFill>
                  <a:schemeClr val="tx2">
                    <a:lumMod val="50000"/>
                  </a:schemeClr>
                </a:solidFill>
              </a:rPr>
              <a:t>Educate clients and recommend </a:t>
            </a:r>
            <a:r>
              <a:rPr lang="en-US" sz="2600" dirty="0" smtClean="0">
                <a:solidFill>
                  <a:schemeClr val="tx2">
                    <a:lumMod val="50000"/>
                  </a:schemeClr>
                </a:solidFill>
              </a:rPr>
              <a:t>plan enrollment</a:t>
            </a:r>
            <a:endParaRPr lang="en-US" sz="2600" dirty="0">
              <a:solidFill>
                <a:schemeClr val="tx2">
                  <a:lumMod val="50000"/>
                </a:schemeClr>
              </a:solidFill>
            </a:endParaRPr>
          </a:p>
          <a:p>
            <a:pPr marL="342900" lvl="0" indent="-342900">
              <a:spcBef>
                <a:spcPts val="600"/>
              </a:spcBef>
              <a:spcAft>
                <a:spcPts val="600"/>
              </a:spcAft>
              <a:buFont typeface="Wingdings" pitchFamily="2" charset="2"/>
              <a:buChar char="§"/>
            </a:pPr>
            <a:r>
              <a:rPr lang="en-US" sz="2600" dirty="0">
                <a:solidFill>
                  <a:schemeClr val="tx2">
                    <a:lumMod val="50000"/>
                  </a:schemeClr>
                </a:solidFill>
              </a:rPr>
              <a:t>Use tools such as pet health report cards and pet health libraries to </a:t>
            </a:r>
            <a:r>
              <a:rPr lang="en-US" sz="2600" dirty="0" smtClean="0">
                <a:solidFill>
                  <a:schemeClr val="tx2">
                    <a:lumMod val="50000"/>
                  </a:schemeClr>
                </a:solidFill>
              </a:rPr>
              <a:t>educate on preventive medicine</a:t>
            </a:r>
            <a:endParaRPr lang="en-US" sz="2600" dirty="0">
              <a:solidFill>
                <a:schemeClr val="tx2">
                  <a:lumMod val="50000"/>
                </a:schemeClr>
              </a:solidFill>
            </a:endParaRPr>
          </a:p>
          <a:p>
            <a:pPr marL="342900" lvl="0" indent="-342900">
              <a:spcBef>
                <a:spcPts val="600"/>
              </a:spcBef>
              <a:spcAft>
                <a:spcPts val="600"/>
              </a:spcAft>
              <a:buFont typeface="Wingdings" pitchFamily="2" charset="2"/>
              <a:buChar char="§"/>
            </a:pPr>
            <a:r>
              <a:rPr lang="en-US" sz="2600" dirty="0">
                <a:solidFill>
                  <a:schemeClr val="tx2">
                    <a:lumMod val="50000"/>
                  </a:schemeClr>
                </a:solidFill>
              </a:rPr>
              <a:t>Examine pets to confirm eligibility</a:t>
            </a:r>
          </a:p>
          <a:p>
            <a:pPr marL="342900" lvl="0" indent="-342900">
              <a:spcBef>
                <a:spcPts val="600"/>
              </a:spcBef>
              <a:spcAft>
                <a:spcPts val="600"/>
              </a:spcAft>
              <a:buFont typeface="Wingdings" pitchFamily="2" charset="2"/>
              <a:buChar char="§"/>
            </a:pPr>
            <a:r>
              <a:rPr lang="en-US" sz="2600" dirty="0">
                <a:solidFill>
                  <a:schemeClr val="tx2">
                    <a:lumMod val="50000"/>
                  </a:schemeClr>
                </a:solidFill>
              </a:rPr>
              <a:t>Share success stories with team and other clients</a:t>
            </a:r>
          </a:p>
          <a:p>
            <a:pPr marL="342900" indent="-342900">
              <a:spcBef>
                <a:spcPts val="600"/>
              </a:spcBef>
              <a:spcAft>
                <a:spcPts val="600"/>
              </a:spcAft>
              <a:buFont typeface="Wingdings" pitchFamily="2" charset="2"/>
              <a:buChar char="§"/>
            </a:pPr>
            <a:r>
              <a:rPr lang="en-US" sz="2600" dirty="0">
                <a:solidFill>
                  <a:schemeClr val="tx2">
                    <a:lumMod val="50000"/>
                  </a:schemeClr>
                </a:solidFill>
              </a:rPr>
              <a:t>Build veterinarian-pet owner partnerships &amp; increase practice loyalty</a:t>
            </a:r>
          </a:p>
        </p:txBody>
      </p:sp>
    </p:spTree>
    <p:extLst>
      <p:ext uri="{BB962C8B-B14F-4D97-AF65-F5344CB8AC3E}">
        <p14:creationId xmlns:p14="http://schemas.microsoft.com/office/powerpoint/2010/main" xmlns="" val="2444611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Receptionists</a:t>
            </a:r>
            <a:endParaRPr lang="en-US" dirty="0"/>
          </a:p>
        </p:txBody>
      </p:sp>
      <p:sp>
        <p:nvSpPr>
          <p:cNvPr id="3" name="Content Placeholder 2"/>
          <p:cNvSpPr>
            <a:spLocks noGrp="1"/>
          </p:cNvSpPr>
          <p:nvPr>
            <p:ph idx="1"/>
          </p:nvPr>
        </p:nvSpPr>
        <p:spPr>
          <a:xfrm>
            <a:off x="566057" y="1600200"/>
            <a:ext cx="8120743" cy="4525963"/>
          </a:xfrm>
        </p:spPr>
        <p:txBody>
          <a:bodyPr>
            <a:normAutofit/>
          </a:bodyPr>
          <a:lstStyle/>
          <a:p>
            <a:pPr marL="342900" lvl="0" indent="-342900">
              <a:spcBef>
                <a:spcPts val="600"/>
              </a:spcBef>
              <a:spcAft>
                <a:spcPts val="600"/>
              </a:spcAft>
              <a:buFont typeface="Wingdings" pitchFamily="2" charset="2"/>
              <a:buChar char="§"/>
            </a:pPr>
            <a:r>
              <a:rPr lang="en-US" sz="2600" dirty="0">
                <a:solidFill>
                  <a:schemeClr val="tx2">
                    <a:lumMod val="50000"/>
                  </a:schemeClr>
                </a:solidFill>
              </a:rPr>
              <a:t>Act as 1</a:t>
            </a:r>
            <a:r>
              <a:rPr lang="en-US" sz="2600" baseline="30000" dirty="0">
                <a:solidFill>
                  <a:schemeClr val="tx2">
                    <a:lumMod val="50000"/>
                  </a:schemeClr>
                </a:solidFill>
              </a:rPr>
              <a:t>st</a:t>
            </a:r>
            <a:r>
              <a:rPr lang="en-US" sz="2600" dirty="0">
                <a:solidFill>
                  <a:schemeClr val="tx2">
                    <a:lumMod val="50000"/>
                  </a:schemeClr>
                </a:solidFill>
              </a:rPr>
              <a:t> point of contact via phone or in-person</a:t>
            </a:r>
          </a:p>
          <a:p>
            <a:pPr marL="342900" lvl="0" indent="-342900">
              <a:spcBef>
                <a:spcPts val="600"/>
              </a:spcBef>
              <a:spcAft>
                <a:spcPts val="600"/>
              </a:spcAft>
              <a:buFont typeface="Wingdings" pitchFamily="2" charset="2"/>
              <a:buChar char="§"/>
            </a:pPr>
            <a:r>
              <a:rPr lang="en-US" sz="2600" dirty="0">
                <a:solidFill>
                  <a:schemeClr val="tx2">
                    <a:lumMod val="50000"/>
                  </a:schemeClr>
                </a:solidFill>
              </a:rPr>
              <a:t>Provide clients with additional information </a:t>
            </a:r>
            <a:r>
              <a:rPr lang="en-US" sz="2600" dirty="0" smtClean="0">
                <a:solidFill>
                  <a:schemeClr val="tx2">
                    <a:lumMod val="50000"/>
                  </a:schemeClr>
                </a:solidFill>
              </a:rPr>
              <a:t>sources regarding plan details</a:t>
            </a:r>
            <a:endParaRPr lang="en-US" sz="2600" dirty="0">
              <a:solidFill>
                <a:schemeClr val="tx2">
                  <a:lumMod val="50000"/>
                </a:schemeClr>
              </a:solidFill>
            </a:endParaRPr>
          </a:p>
          <a:p>
            <a:pPr marL="342900" lvl="0" indent="-342900">
              <a:spcBef>
                <a:spcPts val="600"/>
              </a:spcBef>
              <a:spcAft>
                <a:spcPts val="600"/>
              </a:spcAft>
              <a:buFont typeface="Wingdings" pitchFamily="2" charset="2"/>
              <a:buChar char="§"/>
            </a:pPr>
            <a:r>
              <a:rPr lang="en-US" sz="2600" dirty="0" smtClean="0">
                <a:solidFill>
                  <a:schemeClr val="tx2">
                    <a:lumMod val="50000"/>
                  </a:schemeClr>
                </a:solidFill>
              </a:rPr>
              <a:t>Conduct </a:t>
            </a:r>
            <a:r>
              <a:rPr lang="en-US" sz="2600" dirty="0">
                <a:solidFill>
                  <a:schemeClr val="tx2">
                    <a:lumMod val="50000"/>
                  </a:schemeClr>
                </a:solidFill>
              </a:rPr>
              <a:t>enrollment process</a:t>
            </a:r>
          </a:p>
          <a:p>
            <a:pPr marL="342900" lvl="0" indent="-342900">
              <a:spcBef>
                <a:spcPts val="600"/>
              </a:spcBef>
              <a:spcAft>
                <a:spcPts val="600"/>
              </a:spcAft>
              <a:buFont typeface="Wingdings" pitchFamily="2" charset="2"/>
              <a:buChar char="§"/>
            </a:pPr>
            <a:r>
              <a:rPr lang="en-US" sz="2600" dirty="0">
                <a:solidFill>
                  <a:schemeClr val="tx2">
                    <a:lumMod val="50000"/>
                  </a:schemeClr>
                </a:solidFill>
              </a:rPr>
              <a:t>Schedule appointments</a:t>
            </a:r>
          </a:p>
          <a:p>
            <a:pPr marL="342900" lvl="0" indent="-342900">
              <a:spcBef>
                <a:spcPts val="600"/>
              </a:spcBef>
              <a:spcAft>
                <a:spcPts val="600"/>
              </a:spcAft>
              <a:buFont typeface="Wingdings" pitchFamily="2" charset="2"/>
              <a:buChar char="§"/>
            </a:pPr>
            <a:r>
              <a:rPr lang="en-US" sz="2600" dirty="0">
                <a:solidFill>
                  <a:schemeClr val="tx2">
                    <a:lumMod val="50000"/>
                  </a:schemeClr>
                </a:solidFill>
              </a:rPr>
              <a:t>Highlight savings</a:t>
            </a:r>
          </a:p>
          <a:p>
            <a:pPr marL="342900" indent="-342900">
              <a:spcBef>
                <a:spcPts val="600"/>
              </a:spcBef>
              <a:spcAft>
                <a:spcPts val="600"/>
              </a:spcAft>
              <a:buFont typeface="Wingdings" pitchFamily="2" charset="2"/>
              <a:buChar char="§"/>
            </a:pPr>
            <a:r>
              <a:rPr lang="en-US" sz="2600" dirty="0">
                <a:solidFill>
                  <a:schemeClr val="tx2">
                    <a:lumMod val="50000"/>
                  </a:schemeClr>
                </a:solidFill>
              </a:rPr>
              <a:t>Remind clients of upcoming appointments</a:t>
            </a:r>
          </a:p>
          <a:p>
            <a:endParaRPr lang="en-US" sz="2600" dirty="0"/>
          </a:p>
        </p:txBody>
      </p:sp>
    </p:spTree>
    <p:extLst>
      <p:ext uri="{BB962C8B-B14F-4D97-AF65-F5344CB8AC3E}">
        <p14:creationId xmlns:p14="http://schemas.microsoft.com/office/powerpoint/2010/main" xmlns="" val="1361941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Technicians &amp; Assistants</a:t>
            </a:r>
            <a:endParaRPr lang="en-US" dirty="0"/>
          </a:p>
        </p:txBody>
      </p:sp>
      <p:sp>
        <p:nvSpPr>
          <p:cNvPr id="4" name="Content Placeholder 3"/>
          <p:cNvSpPr>
            <a:spLocks noGrp="1"/>
          </p:cNvSpPr>
          <p:nvPr>
            <p:ph idx="1"/>
          </p:nvPr>
        </p:nvSpPr>
        <p:spPr>
          <a:xfrm>
            <a:off x="580571" y="1600200"/>
            <a:ext cx="8106229" cy="4525963"/>
          </a:xfrm>
        </p:spPr>
        <p:txBody>
          <a:bodyPr>
            <a:normAutofit/>
          </a:bodyPr>
          <a:lstStyle/>
          <a:p>
            <a:pPr marL="342900" lvl="0" indent="-342900">
              <a:spcBef>
                <a:spcPts val="600"/>
              </a:spcBef>
              <a:spcAft>
                <a:spcPts val="600"/>
              </a:spcAft>
              <a:buFont typeface="Wingdings" pitchFamily="2" charset="2"/>
              <a:buChar char="§"/>
            </a:pPr>
            <a:r>
              <a:rPr lang="en-US" sz="2600" dirty="0">
                <a:solidFill>
                  <a:schemeClr val="tx2">
                    <a:lumMod val="50000"/>
                  </a:schemeClr>
                </a:solidFill>
              </a:rPr>
              <a:t>Act as 2</a:t>
            </a:r>
            <a:r>
              <a:rPr lang="en-US" sz="2600" baseline="30000" dirty="0">
                <a:solidFill>
                  <a:schemeClr val="tx2">
                    <a:lumMod val="50000"/>
                  </a:schemeClr>
                </a:solidFill>
              </a:rPr>
              <a:t>nd</a:t>
            </a:r>
            <a:r>
              <a:rPr lang="en-US" sz="2600" dirty="0">
                <a:solidFill>
                  <a:schemeClr val="tx2">
                    <a:lumMod val="50000"/>
                  </a:schemeClr>
                </a:solidFill>
              </a:rPr>
              <a:t> point of contact, usually in exam </a:t>
            </a:r>
            <a:r>
              <a:rPr lang="en-US" sz="2600" dirty="0" smtClean="0">
                <a:solidFill>
                  <a:schemeClr val="tx2">
                    <a:lumMod val="50000"/>
                  </a:schemeClr>
                </a:solidFill>
              </a:rPr>
              <a:t>rooms at time of appointment</a:t>
            </a:r>
          </a:p>
          <a:p>
            <a:pPr marL="342900" lvl="0" indent="-342900">
              <a:spcBef>
                <a:spcPts val="600"/>
              </a:spcBef>
              <a:spcAft>
                <a:spcPts val="600"/>
              </a:spcAft>
              <a:buFont typeface="Wingdings" pitchFamily="2" charset="2"/>
              <a:buChar char="§"/>
            </a:pPr>
            <a:r>
              <a:rPr lang="en-US" sz="2600" dirty="0" smtClean="0">
                <a:solidFill>
                  <a:schemeClr val="tx2">
                    <a:lumMod val="50000"/>
                  </a:schemeClr>
                </a:solidFill>
              </a:rPr>
              <a:t>Educate clients on plan details</a:t>
            </a:r>
          </a:p>
          <a:p>
            <a:pPr marL="342900" lvl="0" indent="-342900">
              <a:spcBef>
                <a:spcPts val="600"/>
              </a:spcBef>
              <a:spcAft>
                <a:spcPts val="600"/>
              </a:spcAft>
              <a:buFont typeface="Wingdings" pitchFamily="2" charset="2"/>
              <a:buChar char="§"/>
            </a:pPr>
            <a:r>
              <a:rPr lang="en-US" sz="2600" dirty="0" smtClean="0">
                <a:solidFill>
                  <a:schemeClr val="tx2">
                    <a:lumMod val="50000"/>
                  </a:schemeClr>
                </a:solidFill>
              </a:rPr>
              <a:t>Share success stories</a:t>
            </a:r>
            <a:endParaRPr lang="en-US" sz="2600" dirty="0">
              <a:solidFill>
                <a:schemeClr val="tx2">
                  <a:lumMod val="50000"/>
                </a:schemeClr>
              </a:solidFill>
            </a:endParaRPr>
          </a:p>
          <a:p>
            <a:pPr marL="342900" lvl="0" indent="-342900">
              <a:spcBef>
                <a:spcPts val="600"/>
              </a:spcBef>
              <a:spcAft>
                <a:spcPts val="600"/>
              </a:spcAft>
              <a:buFont typeface="Wingdings" pitchFamily="2" charset="2"/>
              <a:buChar char="§"/>
            </a:pPr>
            <a:r>
              <a:rPr lang="en-US" sz="2600" dirty="0">
                <a:solidFill>
                  <a:schemeClr val="tx2">
                    <a:lumMod val="50000"/>
                  </a:schemeClr>
                </a:solidFill>
              </a:rPr>
              <a:t>Communicate follow-up schedule to receptionist</a:t>
            </a:r>
          </a:p>
          <a:p>
            <a:pPr marL="342900" indent="-342900">
              <a:spcBef>
                <a:spcPts val="600"/>
              </a:spcBef>
              <a:spcAft>
                <a:spcPts val="600"/>
              </a:spcAft>
              <a:buFont typeface="Wingdings" pitchFamily="2" charset="2"/>
              <a:buChar char="§"/>
            </a:pPr>
            <a:r>
              <a:rPr lang="en-US" sz="2600" dirty="0">
                <a:solidFill>
                  <a:schemeClr val="tx2">
                    <a:lumMod val="50000"/>
                  </a:schemeClr>
                </a:solidFill>
              </a:rPr>
              <a:t>Conduct client call backs to ensure plan services are redeemed</a:t>
            </a:r>
          </a:p>
        </p:txBody>
      </p:sp>
    </p:spTree>
    <p:extLst>
      <p:ext uri="{BB962C8B-B14F-4D97-AF65-F5344CB8AC3E}">
        <p14:creationId xmlns:p14="http://schemas.microsoft.com/office/powerpoint/2010/main" xmlns="" val="3463635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Kennel Attendants</a:t>
            </a:r>
            <a:endParaRPr lang="en-US" dirty="0"/>
          </a:p>
        </p:txBody>
      </p:sp>
      <p:sp>
        <p:nvSpPr>
          <p:cNvPr id="3" name="Content Placeholder 2"/>
          <p:cNvSpPr>
            <a:spLocks noGrp="1"/>
          </p:cNvSpPr>
          <p:nvPr>
            <p:ph idx="1"/>
          </p:nvPr>
        </p:nvSpPr>
        <p:spPr>
          <a:xfrm>
            <a:off x="595086" y="1600200"/>
            <a:ext cx="8091714" cy="4525963"/>
          </a:xfrm>
        </p:spPr>
        <p:txBody>
          <a:bodyPr>
            <a:normAutofit/>
          </a:bodyPr>
          <a:lstStyle/>
          <a:p>
            <a:pPr marL="342900" lvl="0" indent="-342900">
              <a:spcBef>
                <a:spcPts val="600"/>
              </a:spcBef>
              <a:spcAft>
                <a:spcPts val="600"/>
              </a:spcAft>
              <a:buFont typeface="Wingdings" pitchFamily="2" charset="2"/>
              <a:buChar char="§"/>
            </a:pPr>
            <a:r>
              <a:rPr lang="en-US" sz="2600" dirty="0" smtClean="0">
                <a:solidFill>
                  <a:schemeClr val="tx2">
                    <a:lumMod val="50000"/>
                  </a:schemeClr>
                </a:solidFill>
              </a:rPr>
              <a:t>Let clients that board pets know about plans</a:t>
            </a:r>
          </a:p>
          <a:p>
            <a:pPr marL="342900" lvl="0" indent="-342900">
              <a:spcBef>
                <a:spcPts val="600"/>
              </a:spcBef>
              <a:spcAft>
                <a:spcPts val="600"/>
              </a:spcAft>
              <a:buFont typeface="Wingdings" pitchFamily="2" charset="2"/>
              <a:buChar char="§"/>
            </a:pPr>
            <a:r>
              <a:rPr lang="en-US" sz="2600" dirty="0" smtClean="0">
                <a:solidFill>
                  <a:schemeClr val="tx2">
                    <a:lumMod val="50000"/>
                  </a:schemeClr>
                </a:solidFill>
              </a:rPr>
              <a:t>Refer </a:t>
            </a:r>
            <a:r>
              <a:rPr lang="en-US" sz="2600" dirty="0">
                <a:solidFill>
                  <a:schemeClr val="tx2">
                    <a:lumMod val="50000"/>
                  </a:schemeClr>
                </a:solidFill>
              </a:rPr>
              <a:t>interested clients to receptionists or technicians for more information</a:t>
            </a:r>
          </a:p>
          <a:p>
            <a:pPr marL="342900" lvl="0" indent="-342900">
              <a:spcBef>
                <a:spcPts val="600"/>
              </a:spcBef>
              <a:spcAft>
                <a:spcPts val="600"/>
              </a:spcAft>
              <a:buFont typeface="Wingdings" pitchFamily="2" charset="2"/>
              <a:buChar char="§"/>
            </a:pPr>
            <a:r>
              <a:rPr lang="en-US" sz="2600" dirty="0">
                <a:solidFill>
                  <a:schemeClr val="tx2">
                    <a:lumMod val="50000"/>
                  </a:schemeClr>
                </a:solidFill>
              </a:rPr>
              <a:t>Share success stories</a:t>
            </a:r>
          </a:p>
          <a:p>
            <a:pPr marL="342900" indent="-342900">
              <a:spcBef>
                <a:spcPts val="600"/>
              </a:spcBef>
              <a:spcAft>
                <a:spcPts val="600"/>
              </a:spcAft>
              <a:buFont typeface="Wingdings" pitchFamily="2" charset="2"/>
              <a:buChar char="§"/>
            </a:pPr>
            <a:r>
              <a:rPr lang="en-US" sz="2600" dirty="0">
                <a:solidFill>
                  <a:schemeClr val="tx2">
                    <a:lumMod val="50000"/>
                  </a:schemeClr>
                </a:solidFill>
              </a:rPr>
              <a:t>Check medical records of boarding pets </a:t>
            </a:r>
            <a:r>
              <a:rPr lang="en-US" sz="2600" dirty="0" smtClean="0">
                <a:solidFill>
                  <a:schemeClr val="tx2">
                    <a:lumMod val="50000"/>
                  </a:schemeClr>
                </a:solidFill>
              </a:rPr>
              <a:t>enrolled in plans </a:t>
            </a:r>
            <a:r>
              <a:rPr lang="en-US" sz="2600" dirty="0">
                <a:solidFill>
                  <a:schemeClr val="tx2">
                    <a:lumMod val="50000"/>
                  </a:schemeClr>
                </a:solidFill>
              </a:rPr>
              <a:t>for any services </a:t>
            </a:r>
            <a:r>
              <a:rPr lang="en-US" sz="2600" dirty="0" smtClean="0">
                <a:solidFill>
                  <a:schemeClr val="tx2">
                    <a:lumMod val="50000"/>
                  </a:schemeClr>
                </a:solidFill>
              </a:rPr>
              <a:t>due (if applicable)</a:t>
            </a:r>
            <a:endParaRPr lang="en-US" sz="2600" dirty="0">
              <a:solidFill>
                <a:schemeClr val="tx2">
                  <a:lumMod val="50000"/>
                </a:schemeClr>
              </a:solidFill>
            </a:endParaRPr>
          </a:p>
        </p:txBody>
      </p:sp>
    </p:spTree>
    <p:extLst>
      <p:ext uri="{BB962C8B-B14F-4D97-AF65-F5344CB8AC3E}">
        <p14:creationId xmlns:p14="http://schemas.microsoft.com/office/powerpoint/2010/main" xmlns="" val="3289005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&amp; Exciting Initiative!</a:t>
            </a:r>
            <a:endParaRPr lang="en-US" dirty="0"/>
          </a:p>
        </p:txBody>
      </p:sp>
      <p:sp>
        <p:nvSpPr>
          <p:cNvPr id="3" name="Content Placeholder 2"/>
          <p:cNvSpPr>
            <a:spLocks noGrp="1"/>
          </p:cNvSpPr>
          <p:nvPr>
            <p:ph idx="1"/>
          </p:nvPr>
        </p:nvSpPr>
        <p:spPr>
          <a:xfrm>
            <a:off x="546100" y="1640114"/>
            <a:ext cx="8140700" cy="4486049"/>
          </a:xfrm>
        </p:spPr>
        <p:txBody>
          <a:bodyPr>
            <a:normAutofit fontScale="77500" lnSpcReduction="20000"/>
          </a:bodyPr>
          <a:lstStyle/>
          <a:p>
            <a:pPr indent="0" algn="ctr">
              <a:buNone/>
            </a:pPr>
            <a:r>
              <a:rPr lang="en-US" sz="4100" b="1" dirty="0" smtClean="0">
                <a:solidFill>
                  <a:schemeClr val="tx2">
                    <a:lumMod val="50000"/>
                  </a:schemeClr>
                </a:solidFill>
              </a:rPr>
              <a:t>Preventive Healthcare Plans</a:t>
            </a:r>
          </a:p>
          <a:p>
            <a:pPr indent="0" algn="ctr">
              <a:buNone/>
            </a:pPr>
            <a:r>
              <a:rPr lang="en-US" sz="3000" b="1" i="1" dirty="0" smtClean="0">
                <a:solidFill>
                  <a:schemeClr val="tx2">
                    <a:lumMod val="50000"/>
                  </a:schemeClr>
                </a:solidFill>
              </a:rPr>
              <a:t>A WIN-WIN-WIN OPPORTUNITY</a:t>
            </a:r>
          </a:p>
          <a:p>
            <a:pPr marL="457200" indent="-457200">
              <a:buFont typeface="Wingdings" pitchFamily="2" charset="2"/>
              <a:buChar char="§"/>
            </a:pPr>
            <a:endParaRPr lang="en-US" sz="3000" b="1" dirty="0" smtClean="0">
              <a:solidFill>
                <a:schemeClr val="tx2">
                  <a:lumMod val="50000"/>
                </a:schemeClr>
              </a:solidFill>
            </a:endParaRPr>
          </a:p>
          <a:p>
            <a:pPr marL="457200" indent="-457200">
              <a:buFont typeface="Wingdings" pitchFamily="2" charset="2"/>
              <a:buChar char="§"/>
            </a:pPr>
            <a:r>
              <a:rPr lang="en-US" sz="3400" dirty="0" smtClean="0">
                <a:solidFill>
                  <a:schemeClr val="accent2">
                    <a:lumMod val="50000"/>
                  </a:schemeClr>
                </a:solidFill>
              </a:rPr>
              <a:t>More </a:t>
            </a:r>
            <a:r>
              <a:rPr lang="en-US" sz="3400" b="1" i="1" dirty="0" smtClean="0">
                <a:solidFill>
                  <a:schemeClr val="accent2">
                    <a:lumMod val="50000"/>
                  </a:schemeClr>
                </a:solidFill>
              </a:rPr>
              <a:t>patients</a:t>
            </a:r>
            <a:r>
              <a:rPr lang="en-US" sz="3400" dirty="0" smtClean="0">
                <a:solidFill>
                  <a:schemeClr val="accent2">
                    <a:lumMod val="50000"/>
                  </a:schemeClr>
                </a:solidFill>
              </a:rPr>
              <a:t> receive high-quality care</a:t>
            </a:r>
          </a:p>
          <a:p>
            <a:pPr marL="457200" indent="-457200">
              <a:buFont typeface="Wingdings" pitchFamily="2" charset="2"/>
              <a:buChar char="§"/>
            </a:pPr>
            <a:r>
              <a:rPr lang="en-US" sz="3400" dirty="0" smtClean="0">
                <a:solidFill>
                  <a:schemeClr val="accent2">
                    <a:lumMod val="50000"/>
                  </a:schemeClr>
                </a:solidFill>
              </a:rPr>
              <a:t>More </a:t>
            </a:r>
            <a:r>
              <a:rPr lang="en-US" sz="3400" b="1" i="1" dirty="0" smtClean="0">
                <a:solidFill>
                  <a:schemeClr val="accent2">
                    <a:lumMod val="50000"/>
                  </a:schemeClr>
                </a:solidFill>
              </a:rPr>
              <a:t>clients</a:t>
            </a:r>
            <a:r>
              <a:rPr lang="en-US" sz="3400" dirty="0" smtClean="0">
                <a:solidFill>
                  <a:schemeClr val="accent2">
                    <a:lumMod val="50000"/>
                  </a:schemeClr>
                </a:solidFill>
              </a:rPr>
              <a:t> have the ability to provide their pets with optimal care</a:t>
            </a:r>
          </a:p>
          <a:p>
            <a:pPr marL="457200" indent="-457200">
              <a:buFont typeface="Wingdings" pitchFamily="2" charset="2"/>
              <a:buChar char="§"/>
            </a:pPr>
            <a:r>
              <a:rPr lang="en-US" sz="3400" b="1" i="1" dirty="0" smtClean="0">
                <a:solidFill>
                  <a:schemeClr val="accent2">
                    <a:lumMod val="50000"/>
                  </a:schemeClr>
                </a:solidFill>
              </a:rPr>
              <a:t>Practice</a:t>
            </a:r>
            <a:r>
              <a:rPr lang="en-US" sz="3400" dirty="0" smtClean="0">
                <a:solidFill>
                  <a:schemeClr val="accent2">
                    <a:lumMod val="50000"/>
                  </a:schemeClr>
                </a:solidFill>
              </a:rPr>
              <a:t> team members earn greater satisfaction for doing the best for their clients and patients</a:t>
            </a:r>
          </a:p>
          <a:p>
            <a:pPr indent="0" algn="ctr">
              <a:buNone/>
            </a:pPr>
            <a:endParaRPr lang="en-US" sz="3600" b="1" i="1" dirty="0" smtClean="0">
              <a:solidFill>
                <a:schemeClr val="accent2">
                  <a:lumMod val="50000"/>
                </a:schemeClr>
              </a:solidFill>
            </a:endParaRPr>
          </a:p>
          <a:p>
            <a:pPr indent="0" algn="ctr">
              <a:buNone/>
            </a:pPr>
            <a:r>
              <a:rPr lang="en-US" sz="3900" dirty="0" smtClean="0">
                <a:solidFill>
                  <a:schemeClr val="tx2">
                    <a:lumMod val="50000"/>
                  </a:schemeClr>
                </a:solidFill>
              </a:rPr>
              <a:t>EACH AND EVERY ONE OF YOU</a:t>
            </a:r>
          </a:p>
          <a:p>
            <a:pPr indent="0" algn="ctr">
              <a:buNone/>
            </a:pPr>
            <a:r>
              <a:rPr lang="en-US" sz="3900" cap="all" dirty="0" smtClean="0">
                <a:solidFill>
                  <a:schemeClr val="tx2">
                    <a:lumMod val="50000"/>
                  </a:schemeClr>
                </a:solidFill>
              </a:rPr>
              <a:t>Is a key to our success</a:t>
            </a:r>
            <a:r>
              <a:rPr lang="en-US" sz="3900" dirty="0" smtClean="0">
                <a:solidFill>
                  <a:schemeClr val="tx2">
                    <a:lumMod val="50000"/>
                  </a:schemeClr>
                </a:solidFill>
              </a:rPr>
              <a:t> !</a:t>
            </a:r>
          </a:p>
          <a:p>
            <a:pPr indent="0" algn="ctr">
              <a:buNone/>
            </a:pPr>
            <a:endParaRPr lang="en-US" sz="2800" dirty="0">
              <a:solidFill>
                <a:schemeClr val="accent2">
                  <a:lumMod val="50000"/>
                </a:schemeClr>
              </a:solidFill>
            </a:endParaRPr>
          </a:p>
        </p:txBody>
      </p:sp>
    </p:spTree>
    <p:extLst>
      <p:ext uri="{BB962C8B-B14F-4D97-AF65-F5344CB8AC3E}">
        <p14:creationId xmlns:p14="http://schemas.microsoft.com/office/powerpoint/2010/main" xmlns="" val="4274000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Tools</a:t>
            </a:r>
            <a:endParaRPr lang="en-US" dirty="0"/>
          </a:p>
        </p:txBody>
      </p:sp>
      <p:sp>
        <p:nvSpPr>
          <p:cNvPr id="3" name="Content Placeholder 2"/>
          <p:cNvSpPr>
            <a:spLocks noGrp="1"/>
          </p:cNvSpPr>
          <p:nvPr>
            <p:ph idx="1"/>
          </p:nvPr>
        </p:nvSpPr>
        <p:spPr>
          <a:xfrm>
            <a:off x="566057" y="1480458"/>
            <a:ext cx="8120743" cy="5065486"/>
          </a:xfrm>
        </p:spPr>
        <p:txBody>
          <a:bodyPr>
            <a:normAutofit fontScale="77500" lnSpcReduction="20000"/>
          </a:bodyPr>
          <a:lstStyle/>
          <a:p>
            <a:pPr marL="342900" indent="-342900">
              <a:buFont typeface="Wingdings" pitchFamily="2" charset="2"/>
              <a:buChar char="§"/>
            </a:pPr>
            <a:r>
              <a:rPr lang="en-US" sz="3400" dirty="0" smtClean="0">
                <a:solidFill>
                  <a:schemeClr val="tx2">
                    <a:lumMod val="50000"/>
                  </a:schemeClr>
                </a:solidFill>
              </a:rPr>
              <a:t>Brochures</a:t>
            </a:r>
          </a:p>
          <a:p>
            <a:pPr marL="922337" lvl="1" indent="-457200">
              <a:buFont typeface="Arial" pitchFamily="34" charset="0"/>
              <a:buChar char="•"/>
            </a:pPr>
            <a:r>
              <a:rPr lang="en-US" sz="2800" dirty="0" smtClean="0">
                <a:solidFill>
                  <a:schemeClr val="accent2">
                    <a:lumMod val="50000"/>
                  </a:schemeClr>
                </a:solidFill>
              </a:rPr>
              <a:t>Describe plans and payment options </a:t>
            </a:r>
          </a:p>
          <a:p>
            <a:pPr marL="922337" lvl="1" indent="-457200">
              <a:buFont typeface="Arial" pitchFamily="34" charset="0"/>
              <a:buChar char="•"/>
            </a:pPr>
            <a:r>
              <a:rPr lang="en-US" sz="2800" dirty="0">
                <a:solidFill>
                  <a:schemeClr val="accent2">
                    <a:lumMod val="50000"/>
                  </a:schemeClr>
                </a:solidFill>
              </a:rPr>
              <a:t>D</a:t>
            </a:r>
            <a:r>
              <a:rPr lang="en-US" sz="2800" dirty="0" smtClean="0">
                <a:solidFill>
                  <a:schemeClr val="accent2">
                    <a:lumMod val="50000"/>
                  </a:schemeClr>
                </a:solidFill>
              </a:rPr>
              <a:t>o not include costs</a:t>
            </a:r>
          </a:p>
          <a:p>
            <a:pPr marL="342900" indent="-342900">
              <a:buFont typeface="Wingdings" pitchFamily="2" charset="2"/>
              <a:buChar char="§"/>
            </a:pPr>
            <a:r>
              <a:rPr lang="en-US" sz="3400" dirty="0" smtClean="0">
                <a:solidFill>
                  <a:schemeClr val="tx2">
                    <a:lumMod val="50000"/>
                  </a:schemeClr>
                </a:solidFill>
              </a:rPr>
              <a:t>Website</a:t>
            </a:r>
          </a:p>
          <a:p>
            <a:pPr marL="922337" lvl="1" indent="-457200">
              <a:buFont typeface="Arial" pitchFamily="34" charset="0"/>
              <a:buChar char="•"/>
            </a:pPr>
            <a:r>
              <a:rPr lang="en-US" sz="2800" dirty="0" smtClean="0">
                <a:solidFill>
                  <a:schemeClr val="accent2">
                    <a:lumMod val="50000"/>
                  </a:schemeClr>
                </a:solidFill>
              </a:rPr>
              <a:t>Entire section devoted to importance of preventive care and preventive care plan details </a:t>
            </a:r>
          </a:p>
          <a:p>
            <a:pPr marL="347663" lvl="1" indent="-347663">
              <a:buFont typeface="Wingdings" pitchFamily="2" charset="2"/>
              <a:buChar char="§"/>
            </a:pPr>
            <a:r>
              <a:rPr lang="en-US" sz="3400" dirty="0" smtClean="0">
                <a:solidFill>
                  <a:schemeClr val="tx2">
                    <a:lumMod val="50000"/>
                  </a:schemeClr>
                </a:solidFill>
              </a:rPr>
              <a:t>E-newsletter</a:t>
            </a:r>
          </a:p>
          <a:p>
            <a:pPr marL="922337" lvl="1" indent="-457200">
              <a:buFont typeface="Arial" pitchFamily="34" charset="0"/>
              <a:buChar char="•"/>
            </a:pPr>
            <a:r>
              <a:rPr lang="en-US" sz="2800" dirty="0" smtClean="0">
                <a:solidFill>
                  <a:schemeClr val="accent2">
                    <a:lumMod val="50000"/>
                  </a:schemeClr>
                </a:solidFill>
              </a:rPr>
              <a:t>Will be sending “blast”  to current clients</a:t>
            </a:r>
          </a:p>
          <a:p>
            <a:pPr marL="342900" indent="-342900">
              <a:buFont typeface="Wingdings" pitchFamily="2" charset="2"/>
              <a:buChar char="§"/>
            </a:pPr>
            <a:r>
              <a:rPr lang="en-US" sz="3700" dirty="0" smtClean="0">
                <a:solidFill>
                  <a:schemeClr val="tx2">
                    <a:lumMod val="50000"/>
                  </a:schemeClr>
                </a:solidFill>
              </a:rPr>
              <a:t>Signs/Banners</a:t>
            </a:r>
          </a:p>
          <a:p>
            <a:pPr marL="342900" indent="-342900">
              <a:buFont typeface="Wingdings" pitchFamily="2" charset="2"/>
              <a:buChar char="§"/>
            </a:pPr>
            <a:r>
              <a:rPr lang="en-US" sz="3700" dirty="0" smtClean="0">
                <a:solidFill>
                  <a:schemeClr val="tx2">
                    <a:lumMod val="50000"/>
                  </a:schemeClr>
                </a:solidFill>
              </a:rPr>
              <a:t>Social Media</a:t>
            </a:r>
          </a:p>
          <a:p>
            <a:pPr marL="914400" lvl="1" indent="-457200">
              <a:buFont typeface="Arial" pitchFamily="34" charset="0"/>
              <a:buChar char="•"/>
            </a:pPr>
            <a:r>
              <a:rPr lang="en-US" sz="2800" dirty="0" smtClean="0">
                <a:solidFill>
                  <a:schemeClr val="accent2">
                    <a:lumMod val="50000"/>
                  </a:schemeClr>
                </a:solidFill>
              </a:rPr>
              <a:t>Information on our plans plus success stories</a:t>
            </a:r>
          </a:p>
          <a:p>
            <a:pPr marL="342900" indent="-342900">
              <a:buFont typeface="Wingdings" pitchFamily="2" charset="2"/>
              <a:buChar char="§"/>
            </a:pPr>
            <a:r>
              <a:rPr lang="en-US" sz="3400" dirty="0" smtClean="0">
                <a:solidFill>
                  <a:schemeClr val="tx2">
                    <a:lumMod val="50000"/>
                  </a:schemeClr>
                </a:solidFill>
              </a:rPr>
              <a:t>Promotional items</a:t>
            </a:r>
          </a:p>
          <a:p>
            <a:pPr marL="914400" lvl="1" indent="-457200">
              <a:buFont typeface="Arial" pitchFamily="34" charset="0"/>
              <a:buChar char="•"/>
            </a:pPr>
            <a:r>
              <a:rPr lang="en-US" sz="2800" dirty="0" smtClean="0">
                <a:solidFill>
                  <a:schemeClr val="accent2">
                    <a:lumMod val="50000"/>
                  </a:schemeClr>
                </a:solidFill>
              </a:rPr>
              <a:t>Stickers, pins, scarves, t-shirts</a:t>
            </a:r>
          </a:p>
          <a:p>
            <a:pPr marL="342900" indent="-342900"/>
            <a:endParaRPr lang="en-US" dirty="0">
              <a:solidFill>
                <a:schemeClr val="tx2">
                  <a:lumMod val="50000"/>
                </a:schemeClr>
              </a:solidFill>
            </a:endParaRPr>
          </a:p>
        </p:txBody>
      </p:sp>
    </p:spTree>
    <p:extLst>
      <p:ext uri="{BB962C8B-B14F-4D97-AF65-F5344CB8AC3E}">
        <p14:creationId xmlns:p14="http://schemas.microsoft.com/office/powerpoint/2010/main" xmlns="" val="1609457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Spreading the Word</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xmlns="" val="3940418771"/>
              </p:ext>
            </p:extLst>
          </p:nvPr>
        </p:nvGraphicFramePr>
        <p:xfrm>
          <a:off x="1" y="1378857"/>
          <a:ext cx="8998856"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72029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Communication &amp; Marketing Opportunities</a:t>
            </a:r>
            <a:endParaRPr lang="en-US" dirty="0"/>
          </a:p>
        </p:txBody>
      </p:sp>
      <p:sp>
        <p:nvSpPr>
          <p:cNvPr id="3" name="Content Placeholder 2"/>
          <p:cNvSpPr>
            <a:spLocks noGrp="1"/>
          </p:cNvSpPr>
          <p:nvPr>
            <p:ph sz="half" idx="1"/>
          </p:nvPr>
        </p:nvSpPr>
        <p:spPr>
          <a:xfrm>
            <a:off x="457199" y="1596571"/>
            <a:ext cx="8229599" cy="4669823"/>
          </a:xfrm>
        </p:spPr>
        <p:txBody>
          <a:bodyPr>
            <a:normAutofit fontScale="92500" lnSpcReduction="20000"/>
          </a:bodyPr>
          <a:lstStyle/>
          <a:p>
            <a:pPr marL="342900" indent="-342900">
              <a:buFont typeface="Wingdings" pitchFamily="2" charset="2"/>
              <a:buChar char="§"/>
            </a:pPr>
            <a:r>
              <a:rPr lang="en-US" sz="2800" dirty="0" smtClean="0">
                <a:solidFill>
                  <a:schemeClr val="tx2">
                    <a:lumMod val="50000"/>
                  </a:schemeClr>
                </a:solidFill>
              </a:rPr>
              <a:t>On the phone</a:t>
            </a:r>
          </a:p>
          <a:p>
            <a:pPr marL="914400" lvl="1" indent="-457200">
              <a:buFont typeface="Arial" pitchFamily="34" charset="0"/>
              <a:buChar char="•"/>
            </a:pPr>
            <a:r>
              <a:rPr lang="en-US" sz="2400" dirty="0" smtClean="0">
                <a:solidFill>
                  <a:schemeClr val="accent2">
                    <a:lumMod val="50000"/>
                  </a:schemeClr>
                </a:solidFill>
              </a:rPr>
              <a:t>Clients calling to schedule an appointment</a:t>
            </a:r>
          </a:p>
          <a:p>
            <a:pPr marL="914400" lvl="1" indent="-457200">
              <a:buFont typeface="Arial" pitchFamily="34" charset="0"/>
              <a:buChar char="•"/>
            </a:pPr>
            <a:r>
              <a:rPr lang="en-US" sz="2400" dirty="0" smtClean="0">
                <a:solidFill>
                  <a:schemeClr val="accent2">
                    <a:lumMod val="50000"/>
                  </a:schemeClr>
                </a:solidFill>
              </a:rPr>
              <a:t>Potential new clients/price shoppers</a:t>
            </a:r>
          </a:p>
          <a:p>
            <a:pPr marL="342900" indent="-342900">
              <a:buFont typeface="Wingdings" pitchFamily="2" charset="2"/>
              <a:buChar char="§"/>
            </a:pPr>
            <a:r>
              <a:rPr lang="en-US" sz="2800" dirty="0" smtClean="0">
                <a:solidFill>
                  <a:schemeClr val="tx2">
                    <a:lumMod val="50000"/>
                  </a:schemeClr>
                </a:solidFill>
              </a:rPr>
              <a:t>In the lobby</a:t>
            </a:r>
          </a:p>
          <a:p>
            <a:pPr marL="914400" lvl="1" indent="-457200">
              <a:buFont typeface="Arial" pitchFamily="34" charset="0"/>
              <a:buChar char="•"/>
            </a:pPr>
            <a:r>
              <a:rPr lang="en-US" sz="2400" dirty="0" smtClean="0">
                <a:solidFill>
                  <a:schemeClr val="accent2">
                    <a:lumMod val="50000"/>
                  </a:schemeClr>
                </a:solidFill>
              </a:rPr>
              <a:t>Clients arriving for an appointment</a:t>
            </a:r>
          </a:p>
          <a:p>
            <a:pPr marL="914400" lvl="1" indent="-457200">
              <a:buFont typeface="Arial" pitchFamily="34" charset="0"/>
              <a:buChar char="•"/>
            </a:pPr>
            <a:r>
              <a:rPr lang="en-US" sz="2400" dirty="0" smtClean="0">
                <a:solidFill>
                  <a:schemeClr val="accent2">
                    <a:lumMod val="50000"/>
                  </a:schemeClr>
                </a:solidFill>
              </a:rPr>
              <a:t>Clients picking up food or medication</a:t>
            </a:r>
          </a:p>
          <a:p>
            <a:pPr marL="914400" lvl="1" indent="-457200">
              <a:buFont typeface="Arial" pitchFamily="34" charset="0"/>
              <a:buChar char="•"/>
            </a:pPr>
            <a:r>
              <a:rPr lang="en-US" sz="2400" dirty="0" smtClean="0">
                <a:solidFill>
                  <a:schemeClr val="accent2">
                    <a:lumMod val="50000"/>
                  </a:schemeClr>
                </a:solidFill>
              </a:rPr>
              <a:t>Potential clients seeking information on practice</a:t>
            </a:r>
          </a:p>
          <a:p>
            <a:pPr marL="342900" indent="-342900">
              <a:buFont typeface="Wingdings" pitchFamily="2" charset="2"/>
              <a:buChar char="§"/>
            </a:pPr>
            <a:r>
              <a:rPr lang="en-US" sz="2800" dirty="0" smtClean="0">
                <a:solidFill>
                  <a:schemeClr val="tx2">
                    <a:lumMod val="50000"/>
                  </a:schemeClr>
                </a:solidFill>
              </a:rPr>
              <a:t>In the exam room</a:t>
            </a:r>
          </a:p>
          <a:p>
            <a:pPr marL="914400" indent="-449263">
              <a:buFont typeface="Arial" pitchFamily="34" charset="0"/>
              <a:buChar char="•"/>
            </a:pPr>
            <a:r>
              <a:rPr lang="en-US" sz="2400" dirty="0" smtClean="0">
                <a:solidFill>
                  <a:schemeClr val="accent2">
                    <a:lumMod val="50000"/>
                  </a:schemeClr>
                </a:solidFill>
              </a:rPr>
              <a:t>For pet being seen</a:t>
            </a:r>
          </a:p>
          <a:p>
            <a:pPr marL="914400" indent="-449263">
              <a:buFont typeface="Arial" pitchFamily="34" charset="0"/>
              <a:buChar char="•"/>
            </a:pPr>
            <a:r>
              <a:rPr lang="en-US" sz="2400" dirty="0" smtClean="0">
                <a:solidFill>
                  <a:schemeClr val="accent2">
                    <a:lumMod val="50000"/>
                  </a:schemeClr>
                </a:solidFill>
              </a:rPr>
              <a:t>For other pets in household</a:t>
            </a:r>
          </a:p>
          <a:p>
            <a:pPr marL="342900" indent="-342900">
              <a:buFont typeface="Wingdings" pitchFamily="2" charset="2"/>
              <a:buChar char="§"/>
            </a:pPr>
            <a:r>
              <a:rPr lang="en-US" sz="2800" dirty="0" smtClean="0">
                <a:solidFill>
                  <a:schemeClr val="tx2">
                    <a:lumMod val="50000"/>
                  </a:schemeClr>
                </a:solidFill>
              </a:rPr>
              <a:t>Dropping off pet for boarding</a:t>
            </a:r>
          </a:p>
          <a:p>
            <a:pPr marL="914400" lvl="1" indent="-449263">
              <a:buFont typeface="Arial" pitchFamily="34" charset="0"/>
              <a:buChar char="•"/>
            </a:pPr>
            <a:r>
              <a:rPr lang="en-US" sz="2400" dirty="0" smtClean="0">
                <a:solidFill>
                  <a:schemeClr val="accent2">
                    <a:lumMod val="50000"/>
                  </a:schemeClr>
                </a:solidFill>
              </a:rPr>
              <a:t>If veterinary services due while boarding</a:t>
            </a:r>
          </a:p>
        </p:txBody>
      </p:sp>
    </p:spTree>
    <p:extLst>
      <p:ext uri="{BB962C8B-B14F-4D97-AF65-F5344CB8AC3E}">
        <p14:creationId xmlns:p14="http://schemas.microsoft.com/office/powerpoint/2010/main" xmlns="" val="3184675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 Starters</a:t>
            </a:r>
            <a:endParaRPr lang="en-US" dirty="0"/>
          </a:p>
        </p:txBody>
      </p:sp>
      <p:sp>
        <p:nvSpPr>
          <p:cNvPr id="3" name="Content Placeholder 2"/>
          <p:cNvSpPr>
            <a:spLocks noGrp="1"/>
          </p:cNvSpPr>
          <p:nvPr>
            <p:ph idx="1"/>
          </p:nvPr>
        </p:nvSpPr>
        <p:spPr>
          <a:xfrm>
            <a:off x="609599" y="1236133"/>
            <a:ext cx="8077200" cy="4991100"/>
          </a:xfrm>
        </p:spPr>
        <p:txBody>
          <a:bodyPr>
            <a:noAutofit/>
          </a:bodyPr>
          <a:lstStyle/>
          <a:p>
            <a:pPr marL="342900" lvl="0" indent="-342900">
              <a:buFont typeface="Wingdings" pitchFamily="2" charset="2"/>
              <a:buChar char="§"/>
            </a:pPr>
            <a:r>
              <a:rPr lang="en-US" sz="2400" dirty="0">
                <a:solidFill>
                  <a:schemeClr val="tx2">
                    <a:lumMod val="50000"/>
                  </a:schemeClr>
                </a:solidFill>
              </a:rPr>
              <a:t>“We have a new way to help our clients keep their pets healthy and manage veterinary costs with preventive healthcare plans.  These are annual packages of</a:t>
            </a:r>
            <a:r>
              <a:rPr lang="en-US" sz="2400" dirty="0" smtClean="0">
                <a:solidFill>
                  <a:schemeClr val="tx2">
                    <a:lumMod val="50000"/>
                  </a:schemeClr>
                </a:solidFill>
              </a:rPr>
              <a:t> examinations and other services designed to keep your pet healthy and avoid costly illnesses.  The plans are </a:t>
            </a:r>
            <a:r>
              <a:rPr lang="en-US" sz="2400" dirty="0">
                <a:solidFill>
                  <a:schemeClr val="tx2">
                    <a:lumMod val="50000"/>
                  </a:schemeClr>
                </a:solidFill>
              </a:rPr>
              <a:t>discounted and can be paid for in monthly installments.  I would be happy to send you more information, and you can also learn more on our website </a:t>
            </a:r>
            <a:r>
              <a:rPr lang="en-US" sz="2400" u="sng" dirty="0">
                <a:solidFill>
                  <a:schemeClr val="tx2">
                    <a:lumMod val="50000"/>
                  </a:schemeClr>
                </a:solidFill>
                <a:hlinkClick r:id="rId3"/>
              </a:rPr>
              <a:t>www.abcanimalhospital</a:t>
            </a:r>
            <a:r>
              <a:rPr lang="en-US" sz="2400" dirty="0">
                <a:solidFill>
                  <a:schemeClr val="tx2">
                    <a:lumMod val="50000"/>
                  </a:schemeClr>
                </a:solidFill>
              </a:rPr>
              <a:t>.”</a:t>
            </a:r>
          </a:p>
          <a:p>
            <a:pPr marL="342900" indent="-342900">
              <a:buFont typeface="Wingdings" pitchFamily="2" charset="2"/>
              <a:buChar char="§"/>
            </a:pPr>
            <a:endParaRPr lang="en-US" sz="2200" dirty="0">
              <a:solidFill>
                <a:schemeClr val="tx2">
                  <a:lumMod val="50000"/>
                </a:schemeClr>
              </a:solidFill>
            </a:endParaRPr>
          </a:p>
          <a:p>
            <a:pPr marL="342900" lvl="0" indent="-342900">
              <a:buFont typeface="Wingdings" pitchFamily="2" charset="2"/>
              <a:buChar char="§"/>
            </a:pPr>
            <a:r>
              <a:rPr lang="en-US" sz="2400" dirty="0">
                <a:solidFill>
                  <a:schemeClr val="tx2">
                    <a:lumMod val="50000"/>
                  </a:schemeClr>
                </a:solidFill>
              </a:rPr>
              <a:t>“Jason at the front desk mentioned you are </a:t>
            </a:r>
            <a:r>
              <a:rPr lang="en-US" sz="2400" dirty="0" smtClean="0">
                <a:solidFill>
                  <a:schemeClr val="tx2">
                    <a:lumMod val="50000"/>
                  </a:schemeClr>
                </a:solidFill>
              </a:rPr>
              <a:t>interested </a:t>
            </a:r>
            <a:r>
              <a:rPr lang="en-US" sz="2400" dirty="0">
                <a:solidFill>
                  <a:schemeClr val="tx2">
                    <a:lumMod val="50000"/>
                  </a:schemeClr>
                </a:solidFill>
              </a:rPr>
              <a:t>in learning more about our preventive healthcare plans.  Let’s review the various plans together and determine which would be most beneficial for your pet.”</a:t>
            </a:r>
          </a:p>
          <a:p>
            <a:pPr>
              <a:buFont typeface="Wingdings" pitchFamily="2" charset="2"/>
              <a:buChar char="§"/>
            </a:pPr>
            <a:endParaRPr lang="en-US" sz="2200" dirty="0">
              <a:solidFill>
                <a:schemeClr val="tx2">
                  <a:lumMod val="50000"/>
                </a:schemeClr>
              </a:solidFill>
            </a:endParaRPr>
          </a:p>
        </p:txBody>
      </p:sp>
    </p:spTree>
    <p:extLst>
      <p:ext uri="{BB962C8B-B14F-4D97-AF65-F5344CB8AC3E}">
        <p14:creationId xmlns:p14="http://schemas.microsoft.com/office/powerpoint/2010/main" xmlns="" val="779812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00" y="1600200"/>
            <a:ext cx="8089900" cy="4815114"/>
          </a:xfrm>
        </p:spPr>
        <p:txBody>
          <a:bodyPr>
            <a:normAutofit lnSpcReduction="10000"/>
          </a:bodyPr>
          <a:lstStyle/>
          <a:p>
            <a:pPr marL="342900" lvl="0" indent="-342900">
              <a:buFont typeface="Wingdings" pitchFamily="2" charset="2"/>
              <a:buChar char="§"/>
            </a:pPr>
            <a:r>
              <a:rPr lang="en-US" sz="2400" dirty="0">
                <a:solidFill>
                  <a:schemeClr val="tx2">
                    <a:lumMod val="50000"/>
                  </a:schemeClr>
                </a:solidFill>
              </a:rPr>
              <a:t>“Your best option is to enroll your pet in one of our preventive healthcare plans.  These include all vaccines plus two examinations, a parasite test, a heartworm test and even annual blood tests.  Our more advanced plan includes an annual </a:t>
            </a:r>
            <a:r>
              <a:rPr lang="en-US" sz="2400" dirty="0" smtClean="0">
                <a:solidFill>
                  <a:schemeClr val="tx2">
                    <a:lumMod val="50000"/>
                  </a:schemeClr>
                </a:solidFill>
              </a:rPr>
              <a:t>dental cleaning, </a:t>
            </a:r>
            <a:r>
              <a:rPr lang="en-US" sz="2400" dirty="0">
                <a:solidFill>
                  <a:schemeClr val="tx2">
                    <a:lumMod val="50000"/>
                  </a:schemeClr>
                </a:solidFill>
              </a:rPr>
              <a:t>and our senior plans include other tests and procedures as well.  Because we have made it possible for our clients to pay in small monthly installments, and offer significant discounts on plan services, the choice is simple!”</a:t>
            </a:r>
          </a:p>
          <a:p>
            <a:pPr marL="342900" indent="-342900">
              <a:buFont typeface="Wingdings" pitchFamily="2" charset="2"/>
              <a:buChar char="§"/>
            </a:pPr>
            <a:endParaRPr lang="en-US" sz="2200" dirty="0">
              <a:solidFill>
                <a:schemeClr val="tx2">
                  <a:lumMod val="50000"/>
                </a:schemeClr>
              </a:solidFill>
            </a:endParaRPr>
          </a:p>
          <a:p>
            <a:pPr marL="342900" lvl="0" indent="-342900">
              <a:buFont typeface="Wingdings" pitchFamily="2" charset="2"/>
              <a:buChar char="§"/>
            </a:pPr>
            <a:r>
              <a:rPr lang="en-US" sz="2400" dirty="0" smtClean="0">
                <a:solidFill>
                  <a:schemeClr val="tx2">
                    <a:lumMod val="50000"/>
                  </a:schemeClr>
                </a:solidFill>
              </a:rPr>
              <a:t>“Without </a:t>
            </a:r>
            <a:r>
              <a:rPr lang="en-US" sz="2400" dirty="0">
                <a:solidFill>
                  <a:schemeClr val="tx2">
                    <a:lumMod val="50000"/>
                  </a:schemeClr>
                </a:solidFill>
              </a:rPr>
              <a:t>a preventive care plan today’s services would cost $ ________, but if your pet is enrolled in a plan all of these services are included in the package price.”</a:t>
            </a:r>
          </a:p>
          <a:p>
            <a:endParaRPr lang="en-US" dirty="0">
              <a:solidFill>
                <a:schemeClr val="tx2">
                  <a:lumMod val="50000"/>
                </a:schemeClr>
              </a:solidFill>
            </a:endParaRPr>
          </a:p>
        </p:txBody>
      </p:sp>
    </p:spTree>
    <p:extLst>
      <p:ext uri="{BB962C8B-B14F-4D97-AF65-F5344CB8AC3E}">
        <p14:creationId xmlns:p14="http://schemas.microsoft.com/office/powerpoint/2010/main" xmlns="" val="48692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sz="half" idx="1"/>
          </p:nvPr>
        </p:nvSpPr>
        <p:spPr>
          <a:xfrm>
            <a:off x="457199" y="1567544"/>
            <a:ext cx="4158343" cy="4920342"/>
          </a:xfrm>
        </p:spPr>
        <p:txBody>
          <a:bodyPr>
            <a:noAutofit/>
          </a:bodyPr>
          <a:lstStyle/>
          <a:p>
            <a:pPr marL="457200" indent="-457200">
              <a:buFont typeface="Wingdings" pitchFamily="2" charset="2"/>
              <a:buChar char="§"/>
            </a:pPr>
            <a:r>
              <a:rPr lang="en-US" sz="2400" dirty="0" smtClean="0">
                <a:solidFill>
                  <a:schemeClr val="tx2">
                    <a:lumMod val="50000"/>
                  </a:schemeClr>
                </a:solidFill>
              </a:rPr>
              <a:t>Learn our practice’s plans and pricing </a:t>
            </a:r>
          </a:p>
          <a:p>
            <a:pPr marL="457200" indent="-457200">
              <a:buFont typeface="Wingdings" pitchFamily="2" charset="2"/>
              <a:buChar char="§"/>
            </a:pPr>
            <a:r>
              <a:rPr lang="en-US" sz="2400" dirty="0" smtClean="0">
                <a:solidFill>
                  <a:schemeClr val="tx2">
                    <a:lumMod val="50000"/>
                  </a:schemeClr>
                </a:solidFill>
              </a:rPr>
              <a:t>Client communication training and appointment flow charts</a:t>
            </a:r>
          </a:p>
          <a:p>
            <a:pPr marL="457200" indent="-457200">
              <a:buFont typeface="Wingdings" pitchFamily="2" charset="2"/>
              <a:buChar char="§"/>
            </a:pPr>
            <a:r>
              <a:rPr lang="en-US" sz="2400" dirty="0" smtClean="0">
                <a:solidFill>
                  <a:schemeClr val="tx2">
                    <a:lumMod val="50000"/>
                  </a:schemeClr>
                </a:solidFill>
              </a:rPr>
              <a:t>Training on practice management software</a:t>
            </a:r>
          </a:p>
          <a:p>
            <a:pPr marL="457200" indent="-457200">
              <a:buFont typeface="Wingdings" pitchFamily="2" charset="2"/>
              <a:buChar char="§"/>
            </a:pPr>
            <a:r>
              <a:rPr lang="en-US" sz="2400" dirty="0" smtClean="0">
                <a:solidFill>
                  <a:schemeClr val="tx2">
                    <a:lumMod val="50000"/>
                  </a:schemeClr>
                </a:solidFill>
              </a:rPr>
              <a:t>Individual team meetings</a:t>
            </a:r>
          </a:p>
          <a:p>
            <a:pPr marL="457200" indent="-457200">
              <a:buFont typeface="Wingdings" pitchFamily="2" charset="2"/>
              <a:buChar char="§"/>
            </a:pPr>
            <a:r>
              <a:rPr lang="en-US" sz="2400" dirty="0" smtClean="0">
                <a:solidFill>
                  <a:schemeClr val="tx2">
                    <a:lumMod val="50000"/>
                  </a:schemeClr>
                </a:solidFill>
              </a:rPr>
              <a:t>Questions and concerns</a:t>
            </a:r>
          </a:p>
          <a:p>
            <a:pPr marL="457200" indent="-457200">
              <a:buFont typeface="Wingdings" pitchFamily="2" charset="2"/>
              <a:buChar char="§"/>
            </a:pPr>
            <a:r>
              <a:rPr lang="en-US" sz="2400" dirty="0" smtClean="0">
                <a:solidFill>
                  <a:schemeClr val="tx2">
                    <a:lumMod val="50000"/>
                  </a:schemeClr>
                </a:solidFill>
              </a:rPr>
              <a:t>Goals</a:t>
            </a:r>
          </a:p>
          <a:p>
            <a:pPr marL="457200" indent="-457200">
              <a:buFont typeface="Wingdings" pitchFamily="2" charset="2"/>
              <a:buChar char="§"/>
            </a:pPr>
            <a:r>
              <a:rPr lang="en-US" sz="2400" b="1" i="1" dirty="0" smtClean="0">
                <a:solidFill>
                  <a:schemeClr val="tx2">
                    <a:lumMod val="50000"/>
                  </a:schemeClr>
                </a:solidFill>
              </a:rPr>
              <a:t>Launch and succeed!</a:t>
            </a:r>
          </a:p>
          <a:p>
            <a:pPr indent="0">
              <a:buNone/>
            </a:pPr>
            <a:endParaRPr lang="en-US" sz="24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158846" y="1600200"/>
            <a:ext cx="3017308"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5133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 of Today’s Meeting</a:t>
            </a:r>
            <a:endParaRPr lang="en-US" dirty="0"/>
          </a:p>
        </p:txBody>
      </p:sp>
      <p:sp>
        <p:nvSpPr>
          <p:cNvPr id="3" name="Content Placeholder 2"/>
          <p:cNvSpPr>
            <a:spLocks noGrp="1"/>
          </p:cNvSpPr>
          <p:nvPr>
            <p:ph idx="1"/>
          </p:nvPr>
        </p:nvSpPr>
        <p:spPr>
          <a:xfrm>
            <a:off x="635000" y="1600200"/>
            <a:ext cx="8051800" cy="4525963"/>
          </a:xfrm>
        </p:spPr>
        <p:txBody>
          <a:bodyPr/>
          <a:lstStyle/>
          <a:p>
            <a:pPr marL="635000" indent="-457200">
              <a:buFont typeface="+mj-lt"/>
              <a:buAutoNum type="arabicPeriod"/>
            </a:pPr>
            <a:r>
              <a:rPr lang="en-US" sz="2400" dirty="0" smtClean="0">
                <a:solidFill>
                  <a:schemeClr val="tx2">
                    <a:lumMod val="50000"/>
                  </a:schemeClr>
                </a:solidFill>
              </a:rPr>
              <a:t>Understand what preventive healthcare plans are and why we have chosen to offer them to our clients</a:t>
            </a:r>
          </a:p>
          <a:p>
            <a:pPr marL="635000" indent="-457200">
              <a:buFont typeface="+mj-lt"/>
              <a:buAutoNum type="arabicPeriod"/>
            </a:pPr>
            <a:r>
              <a:rPr lang="en-US" sz="2400" dirty="0" smtClean="0">
                <a:solidFill>
                  <a:schemeClr val="tx2">
                    <a:lumMod val="50000"/>
                  </a:schemeClr>
                </a:solidFill>
              </a:rPr>
              <a:t>Become familiar with the basic components of these plans and how they work</a:t>
            </a:r>
          </a:p>
          <a:p>
            <a:pPr marL="635000" indent="-457200">
              <a:buFont typeface="+mj-lt"/>
              <a:buAutoNum type="arabicPeriod"/>
            </a:pPr>
            <a:r>
              <a:rPr lang="en-US" sz="2400" dirty="0" smtClean="0">
                <a:solidFill>
                  <a:schemeClr val="tx2">
                    <a:lumMod val="50000"/>
                  </a:schemeClr>
                </a:solidFill>
              </a:rPr>
              <a:t>Learn the roles and responsibilities for each position in the practice and how you can help these plans make a difference in the lives of our patients</a:t>
            </a:r>
          </a:p>
          <a:p>
            <a:pPr marL="635000" indent="-457200">
              <a:buFont typeface="+mj-lt"/>
              <a:buAutoNum type="arabicPeriod"/>
            </a:pPr>
            <a:r>
              <a:rPr lang="en-US" sz="2400" dirty="0" smtClean="0">
                <a:solidFill>
                  <a:schemeClr val="tx2">
                    <a:lumMod val="50000"/>
                  </a:schemeClr>
                </a:solidFill>
              </a:rPr>
              <a:t>See and hear about the marketing materials and initiatives the practice is putting together</a:t>
            </a:r>
          </a:p>
          <a:p>
            <a:pPr marL="635000" indent="-457200">
              <a:buFont typeface="+mj-lt"/>
              <a:buAutoNum type="arabicPeriod"/>
            </a:pPr>
            <a:r>
              <a:rPr lang="en-US" sz="2400" dirty="0" smtClean="0">
                <a:solidFill>
                  <a:schemeClr val="tx2">
                    <a:lumMod val="50000"/>
                  </a:schemeClr>
                </a:solidFill>
              </a:rPr>
              <a:t>Look at suggestions for communicating about plans with pet owners</a:t>
            </a:r>
          </a:p>
          <a:p>
            <a:pPr marL="635000" indent="-457200">
              <a:buFont typeface="+mj-lt"/>
              <a:buAutoNum type="arabicPeriod"/>
            </a:pPr>
            <a:endParaRPr lang="en-US" sz="2400" dirty="0" smtClean="0">
              <a:solidFill>
                <a:schemeClr val="tx2">
                  <a:lumMod val="50000"/>
                </a:schemeClr>
              </a:solidFill>
            </a:endParaRPr>
          </a:p>
          <a:p>
            <a:pPr marL="635000" indent="-457200">
              <a:buFont typeface="+mj-lt"/>
              <a:buAutoNum type="arabicPeriod"/>
            </a:pPr>
            <a:endParaRPr lang="en-US" sz="2400" dirty="0" smtClean="0">
              <a:solidFill>
                <a:schemeClr val="tx2">
                  <a:lumMod val="50000"/>
                </a:schemeClr>
              </a:solidFill>
            </a:endParaRPr>
          </a:p>
          <a:p>
            <a:endParaRPr lang="en-US" dirty="0"/>
          </a:p>
        </p:txBody>
      </p:sp>
    </p:spTree>
    <p:extLst>
      <p:ext uri="{BB962C8B-B14F-4D97-AF65-F5344CB8AC3E}">
        <p14:creationId xmlns:p14="http://schemas.microsoft.com/office/powerpoint/2010/main" xmlns="" val="428423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Preventive Healthcare Plan?</a:t>
            </a:r>
            <a:endParaRPr lang="en-US" dirty="0"/>
          </a:p>
        </p:txBody>
      </p:sp>
      <p:sp>
        <p:nvSpPr>
          <p:cNvPr id="3" name="Content Placeholder 2"/>
          <p:cNvSpPr>
            <a:spLocks noGrp="1"/>
          </p:cNvSpPr>
          <p:nvPr>
            <p:ph sz="half" idx="1"/>
          </p:nvPr>
        </p:nvSpPr>
        <p:spPr>
          <a:xfrm>
            <a:off x="368300" y="2072481"/>
            <a:ext cx="4038600" cy="2796381"/>
          </a:xfrm>
        </p:spPr>
        <p:txBody>
          <a:bodyPr>
            <a:normAutofit/>
          </a:bodyPr>
          <a:lstStyle/>
          <a:p>
            <a:pPr marL="457200" indent="-457200">
              <a:buFont typeface="Wingdings" pitchFamily="2" charset="2"/>
              <a:buChar char="§"/>
            </a:pPr>
            <a:r>
              <a:rPr lang="en-US" sz="2800" dirty="0" smtClean="0">
                <a:solidFill>
                  <a:schemeClr val="tx2">
                    <a:lumMod val="50000"/>
                  </a:schemeClr>
                </a:solidFill>
              </a:rPr>
              <a:t>An annual package of veterinary services that are specifically related </a:t>
            </a:r>
            <a:r>
              <a:rPr lang="en-US" sz="2800" smtClean="0">
                <a:solidFill>
                  <a:schemeClr val="tx2">
                    <a:lumMod val="50000"/>
                  </a:schemeClr>
                </a:solidFill>
              </a:rPr>
              <a:t>to preventive </a:t>
            </a:r>
            <a:r>
              <a:rPr lang="en-US" sz="2800" dirty="0" smtClean="0">
                <a:solidFill>
                  <a:schemeClr val="tx2">
                    <a:lumMod val="50000"/>
                  </a:schemeClr>
                </a:solidFill>
              </a:rPr>
              <a:t>healthcare protocols</a:t>
            </a:r>
            <a:endParaRPr lang="en-US" sz="2800" dirty="0">
              <a:solidFill>
                <a:schemeClr val="tx2">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57408" y="1636486"/>
            <a:ext cx="3079448" cy="46191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33896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0AB23B-9BF0-489E-A8C2-70A75979535F}" type="slidenum">
              <a:rPr lang="en-US" smtClean="0">
                <a:solidFill>
                  <a:schemeClr val="bg1"/>
                </a:solidFill>
              </a:rPr>
              <a:pPr/>
              <a:t>6</a:t>
            </a:fld>
            <a:endParaRPr lang="en-US" dirty="0">
              <a:solidFill>
                <a:schemeClr val="bg1"/>
              </a:solidFill>
            </a:endParaRPr>
          </a:p>
        </p:txBody>
      </p:sp>
      <p:sp>
        <p:nvSpPr>
          <p:cNvPr id="2" name="Title 1"/>
          <p:cNvSpPr>
            <a:spLocks noGrp="1"/>
          </p:cNvSpPr>
          <p:nvPr>
            <p:ph type="title"/>
          </p:nvPr>
        </p:nvSpPr>
        <p:spPr>
          <a:xfrm>
            <a:off x="1219200" y="228600"/>
            <a:ext cx="7467600" cy="914400"/>
          </a:xfrm>
        </p:spPr>
        <p:txBody>
          <a:bodyPr>
            <a:noAutofit/>
          </a:bodyPr>
          <a:lstStyle/>
          <a:p>
            <a:r>
              <a:rPr lang="en-US" sz="3200" dirty="0" smtClean="0">
                <a:effectLst/>
                <a:latin typeface="+mn-lt"/>
              </a:rPr>
              <a:t>Why are We Offering Them?</a:t>
            </a:r>
            <a:endParaRPr lang="en-US" sz="3200" dirty="0">
              <a:effectLst/>
              <a:latin typeface="+mn-lt"/>
            </a:endParaRPr>
          </a:p>
        </p:txBody>
      </p:sp>
      <p:sp>
        <p:nvSpPr>
          <p:cNvPr id="6" name="Content Placeholder 2"/>
          <p:cNvSpPr>
            <a:spLocks noGrp="1"/>
          </p:cNvSpPr>
          <p:nvPr>
            <p:ph sz="half" idx="1"/>
          </p:nvPr>
        </p:nvSpPr>
        <p:spPr>
          <a:xfrm rot="21600000">
            <a:off x="457200" y="1498600"/>
            <a:ext cx="4724400" cy="4857750"/>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marL="457200" indent="-457200">
              <a:spcBef>
                <a:spcPts val="600"/>
              </a:spcBef>
              <a:spcAft>
                <a:spcPts val="600"/>
              </a:spcAft>
              <a:buClr>
                <a:schemeClr val="tx2">
                  <a:lumMod val="50000"/>
                </a:schemeClr>
              </a:buClr>
              <a:buSzPct val="100000"/>
              <a:buFont typeface="+mj-lt"/>
              <a:buAutoNum type="arabicPeriod"/>
            </a:pPr>
            <a:r>
              <a:rPr lang="en-US" sz="2400" dirty="0" smtClean="0">
                <a:solidFill>
                  <a:schemeClr val="tx2">
                    <a:lumMod val="50000"/>
                  </a:schemeClr>
                </a:solidFill>
                <a:cs typeface="Calibri" pitchFamily="34" charset="0"/>
              </a:rPr>
              <a:t>To promote the importance of preventive medicine as a means to improve and extend pets’ lives</a:t>
            </a:r>
          </a:p>
          <a:p>
            <a:pPr marL="457200" indent="-457200">
              <a:spcBef>
                <a:spcPts val="600"/>
              </a:spcBef>
              <a:spcAft>
                <a:spcPts val="600"/>
              </a:spcAft>
              <a:buClr>
                <a:schemeClr val="tx2">
                  <a:lumMod val="50000"/>
                </a:schemeClr>
              </a:buClr>
              <a:buSzPct val="100000"/>
              <a:buFont typeface="+mj-lt"/>
              <a:buAutoNum type="arabicPeriod"/>
            </a:pPr>
            <a:r>
              <a:rPr lang="en-US" sz="2400" dirty="0" smtClean="0">
                <a:solidFill>
                  <a:schemeClr val="tx2">
                    <a:lumMod val="50000"/>
                  </a:schemeClr>
                </a:solidFill>
                <a:cs typeface="Calibri" pitchFamily="34" charset="0"/>
              </a:rPr>
              <a:t>To offer affordable monthly payments so owners can provide their pets with high-level wellness and preventive medicine on an ongoing basis</a:t>
            </a:r>
          </a:p>
          <a:p>
            <a:pPr marL="457200" indent="-457200">
              <a:spcBef>
                <a:spcPts val="600"/>
              </a:spcBef>
              <a:spcAft>
                <a:spcPts val="600"/>
              </a:spcAft>
              <a:buClr>
                <a:schemeClr val="tx2">
                  <a:lumMod val="50000"/>
                </a:schemeClr>
              </a:buClr>
              <a:buSzPct val="100000"/>
              <a:buFont typeface="+mj-lt"/>
              <a:buAutoNum type="arabicPeriod"/>
            </a:pPr>
            <a:r>
              <a:rPr lang="en-US" sz="2400" dirty="0" smtClean="0">
                <a:solidFill>
                  <a:schemeClr val="tx2">
                    <a:lumMod val="50000"/>
                  </a:schemeClr>
                </a:solidFill>
                <a:cs typeface="Calibri" pitchFamily="34" charset="0"/>
              </a:rPr>
              <a:t>To reduce large, unexpected client costs through early disease diagnosis and treatment</a:t>
            </a:r>
          </a:p>
          <a:p>
            <a:pPr marL="520700" indent="-520700">
              <a:lnSpc>
                <a:spcPct val="150000"/>
              </a:lnSpc>
              <a:buClr>
                <a:schemeClr val="accent5"/>
              </a:buClr>
              <a:buSzPct val="80000"/>
              <a:buNone/>
            </a:pPr>
            <a:endParaRPr lang="en-US" sz="2600" b="1" i="1" dirty="0" smtClean="0">
              <a:solidFill>
                <a:srgbClr val="002060"/>
              </a:solidFill>
              <a:latin typeface="Calibri" pitchFamily="34" charset="0"/>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41257" y="1498599"/>
            <a:ext cx="3142343" cy="47135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09201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10575" y="6181531"/>
            <a:ext cx="609600" cy="457200"/>
          </a:xfrm>
          <a:prstGeom prst="rect">
            <a:avLst/>
          </a:prstGeom>
        </p:spPr>
        <p:txBody>
          <a:bodyPr/>
          <a:lstStyle/>
          <a:p>
            <a:fld id="{520AB23B-9BF0-489E-A8C2-70A75979535F}" type="slidenum">
              <a:rPr lang="en-US" smtClean="0">
                <a:solidFill>
                  <a:schemeClr val="bg1"/>
                </a:solidFill>
              </a:rPr>
              <a:pPr/>
              <a:t>7</a:t>
            </a:fld>
            <a:endParaRPr lang="en-US" dirty="0">
              <a:solidFill>
                <a:schemeClr val="bg1"/>
              </a:solidFill>
            </a:endParaRPr>
          </a:p>
        </p:txBody>
      </p:sp>
      <p:sp>
        <p:nvSpPr>
          <p:cNvPr id="2" name="Title 1"/>
          <p:cNvSpPr>
            <a:spLocks noGrp="1"/>
          </p:cNvSpPr>
          <p:nvPr>
            <p:ph type="title"/>
          </p:nvPr>
        </p:nvSpPr>
        <p:spPr>
          <a:xfrm>
            <a:off x="1333500" y="274638"/>
            <a:ext cx="7353300" cy="792162"/>
          </a:xfrm>
        </p:spPr>
        <p:txBody>
          <a:bodyPr>
            <a:normAutofit/>
          </a:bodyPr>
          <a:lstStyle/>
          <a:p>
            <a:r>
              <a:rPr lang="en-US" sz="3200" dirty="0" smtClean="0">
                <a:effectLst/>
                <a:latin typeface="+mn-lt"/>
              </a:rPr>
              <a:t>The Value Equation</a:t>
            </a:r>
            <a:endParaRPr lang="en-US" sz="3200" dirty="0">
              <a:effectLst/>
              <a:latin typeface="+mn-lt"/>
            </a:endParaRPr>
          </a:p>
        </p:txBody>
      </p:sp>
      <p:graphicFrame>
        <p:nvGraphicFramePr>
          <p:cNvPr id="11" name="Diagram 10"/>
          <p:cNvGraphicFramePr/>
          <p:nvPr>
            <p:extLst>
              <p:ext uri="{D42A27DB-BD31-4B8C-83A1-F6EECF244321}">
                <p14:modId xmlns:p14="http://schemas.microsoft.com/office/powerpoint/2010/main" xmlns="" val="1485059991"/>
              </p:ext>
            </p:extLst>
          </p:nvPr>
        </p:nvGraphicFramePr>
        <p:xfrm>
          <a:off x="469900" y="1536700"/>
          <a:ext cx="8128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60235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752600"/>
          </a:xfrm>
        </p:spPr>
        <p:txBody>
          <a:bodyPr>
            <a:normAutofit/>
          </a:bodyPr>
          <a:lstStyle/>
          <a:p>
            <a:r>
              <a:rPr lang="en-US" dirty="0" smtClean="0">
                <a:solidFill>
                  <a:schemeClr val="accent2">
                    <a:lumMod val="50000"/>
                  </a:schemeClr>
                </a:solidFill>
              </a:rPr>
              <a:t>The basics of preventive Healthcare plans</a:t>
            </a:r>
            <a:endParaRPr lang="en-US" dirty="0">
              <a:solidFill>
                <a:schemeClr val="accent2">
                  <a:lumMod val="50000"/>
                </a:schemeClr>
              </a:solidFill>
            </a:endParaRPr>
          </a:p>
        </p:txBody>
      </p:sp>
    </p:spTree>
    <p:extLst>
      <p:ext uri="{BB962C8B-B14F-4D97-AF65-F5344CB8AC3E}">
        <p14:creationId xmlns:p14="http://schemas.microsoft.com/office/powerpoint/2010/main" xmlns="" val="1564857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Puppy &amp; Kitten Plans</a:t>
            </a:r>
            <a:endParaRPr lang="en-US" dirty="0"/>
          </a:p>
        </p:txBody>
      </p:sp>
      <p:sp>
        <p:nvSpPr>
          <p:cNvPr id="4" name="Content Placeholder 3"/>
          <p:cNvSpPr>
            <a:spLocks noGrp="1"/>
          </p:cNvSpPr>
          <p:nvPr>
            <p:ph sz="half" idx="2"/>
          </p:nvPr>
        </p:nvSpPr>
        <p:spPr/>
        <p:txBody>
          <a:bodyPr>
            <a:normAutofit fontScale="92500"/>
          </a:bodyPr>
          <a:lstStyle/>
          <a:p>
            <a:pPr indent="0">
              <a:buNone/>
            </a:pPr>
            <a:r>
              <a:rPr lang="en-US" sz="2400" dirty="0" smtClean="0">
                <a:solidFill>
                  <a:schemeClr val="tx2">
                    <a:lumMod val="50000"/>
                  </a:schemeClr>
                </a:solidFill>
              </a:rPr>
              <a:t>A basic plan provides puppies and kittens with all of their care needs including:</a:t>
            </a:r>
          </a:p>
          <a:p>
            <a:pPr marL="228600" indent="342900">
              <a:buFont typeface="Wingdings" pitchFamily="2" charset="2"/>
              <a:buChar char="§"/>
            </a:pPr>
            <a:r>
              <a:rPr lang="en-US" dirty="0" smtClean="0">
                <a:solidFill>
                  <a:schemeClr val="accent2">
                    <a:lumMod val="50000"/>
                  </a:schemeClr>
                </a:solidFill>
              </a:rPr>
              <a:t>Physical examinations</a:t>
            </a:r>
          </a:p>
          <a:p>
            <a:pPr marL="228600" indent="342900">
              <a:buFont typeface="Wingdings" pitchFamily="2" charset="2"/>
              <a:buChar char="§"/>
            </a:pPr>
            <a:r>
              <a:rPr lang="en-US" dirty="0" smtClean="0">
                <a:solidFill>
                  <a:schemeClr val="accent2">
                    <a:lumMod val="50000"/>
                  </a:schemeClr>
                </a:solidFill>
              </a:rPr>
              <a:t>Vaccines</a:t>
            </a:r>
          </a:p>
          <a:p>
            <a:pPr marL="228600" indent="342900">
              <a:buFont typeface="Wingdings" pitchFamily="2" charset="2"/>
              <a:buChar char="§"/>
            </a:pPr>
            <a:r>
              <a:rPr lang="en-US" dirty="0" smtClean="0">
                <a:solidFill>
                  <a:schemeClr val="accent2">
                    <a:lumMod val="50000"/>
                  </a:schemeClr>
                </a:solidFill>
              </a:rPr>
              <a:t>Fecal &amp; deworming</a:t>
            </a:r>
          </a:p>
          <a:p>
            <a:pPr marL="228600" indent="0">
              <a:buNone/>
            </a:pPr>
            <a:endParaRPr lang="en-US" dirty="0" smtClean="0">
              <a:solidFill>
                <a:schemeClr val="tx2">
                  <a:lumMod val="50000"/>
                </a:schemeClr>
              </a:solidFill>
            </a:endParaRPr>
          </a:p>
          <a:p>
            <a:pPr indent="0">
              <a:buNone/>
            </a:pPr>
            <a:r>
              <a:rPr lang="en-US" sz="2400" dirty="0" smtClean="0">
                <a:solidFill>
                  <a:schemeClr val="tx2">
                    <a:lumMod val="50000"/>
                  </a:schemeClr>
                </a:solidFill>
              </a:rPr>
              <a:t>An advanced plan includes all of the above services plus:</a:t>
            </a:r>
          </a:p>
          <a:p>
            <a:pPr marL="571500" lvl="2" indent="-342900">
              <a:spcAft>
                <a:spcPts val="600"/>
              </a:spcAft>
              <a:buFont typeface="Wingdings" pitchFamily="2" charset="2"/>
              <a:buChar char="§"/>
            </a:pPr>
            <a:r>
              <a:rPr lang="en-US" dirty="0">
                <a:solidFill>
                  <a:schemeClr val="accent2">
                    <a:lumMod val="50000"/>
                  </a:schemeClr>
                </a:solidFill>
              </a:rPr>
              <a:t>S</a:t>
            </a:r>
            <a:r>
              <a:rPr lang="en-US" dirty="0" smtClean="0">
                <a:solidFill>
                  <a:schemeClr val="accent2">
                    <a:lumMod val="50000"/>
                  </a:schemeClr>
                </a:solidFill>
              </a:rPr>
              <a:t>pay </a:t>
            </a:r>
            <a:r>
              <a:rPr lang="en-US" dirty="0">
                <a:solidFill>
                  <a:schemeClr val="accent2">
                    <a:lumMod val="50000"/>
                  </a:schemeClr>
                </a:solidFill>
              </a:rPr>
              <a:t>or </a:t>
            </a:r>
            <a:r>
              <a:rPr lang="en-US" dirty="0" smtClean="0">
                <a:solidFill>
                  <a:schemeClr val="accent2">
                    <a:lumMod val="50000"/>
                  </a:schemeClr>
                </a:solidFill>
              </a:rPr>
              <a:t>Neuter surgery with appropriate pre-surgical blood screen and pain medication</a:t>
            </a:r>
          </a:p>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967846" y="1600200"/>
            <a:ext cx="3017308"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53848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PPH Theme">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3116</TotalTime>
  <Words>3047</Words>
  <Application>Microsoft Office PowerPoint</Application>
  <PresentationFormat>On-screen Show (4:3)</PresentationFormat>
  <Paragraphs>306</Paragraphs>
  <Slides>35</Slides>
  <Notes>29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Preventive Healthcare Plans</vt:lpstr>
      <vt:lpstr>Preventive Healthcare Plans</vt:lpstr>
      <vt:lpstr>A New &amp; Exciting Initiative!</vt:lpstr>
      <vt:lpstr>The Focus of Today’s Meeting</vt:lpstr>
      <vt:lpstr>What is a Preventive Healthcare Plan?</vt:lpstr>
      <vt:lpstr>Why are We Offering Them?</vt:lpstr>
      <vt:lpstr>The Value Equation</vt:lpstr>
      <vt:lpstr>The basics of preventive Healthcare plans</vt:lpstr>
      <vt:lpstr>Puppy &amp; Kitten Plans</vt:lpstr>
      <vt:lpstr>Puppy &amp; Kitten Plans</vt:lpstr>
      <vt:lpstr>Adult Canine &amp; Feline Plans</vt:lpstr>
      <vt:lpstr>Adult Canine &amp; Feline Plans</vt:lpstr>
      <vt:lpstr>Senior Canine &amp; Feline Plans</vt:lpstr>
      <vt:lpstr>Senior Canine &amp; Feline Plans</vt:lpstr>
      <vt:lpstr>Added Plan Benefits &amp; Features</vt:lpstr>
      <vt:lpstr>How Do Preventive Healthcare Plans Work?</vt:lpstr>
      <vt:lpstr>Enrollment Fee and Plan Pricing</vt:lpstr>
      <vt:lpstr>What Preventive Healthcare Plans are NOT</vt:lpstr>
      <vt:lpstr>Success = Timely Delivery of Services</vt:lpstr>
      <vt:lpstr>Enrollment &amp; Renewal Benchmarks</vt:lpstr>
      <vt:lpstr>Determining Eligibility</vt:lpstr>
      <vt:lpstr>Our Practice’s Eligibility Requirements</vt:lpstr>
      <vt:lpstr>Plan Upgrading or Downgrading</vt:lpstr>
      <vt:lpstr>Plan Cancellation</vt:lpstr>
      <vt:lpstr>It takes a team to make it work!</vt:lpstr>
      <vt:lpstr>Veterinarians</vt:lpstr>
      <vt:lpstr>Receptionists</vt:lpstr>
      <vt:lpstr>Technicians &amp; Assistants</vt:lpstr>
      <vt:lpstr>Kennel Attendants</vt:lpstr>
      <vt:lpstr>Marketing Tools</vt:lpstr>
      <vt:lpstr>Spreading the Word</vt:lpstr>
      <vt:lpstr>Client Communication &amp; Marketing Opportunities</vt:lpstr>
      <vt:lpstr>Conversation Starters</vt:lpstr>
      <vt:lpstr>Slide 34</vt:lpstr>
      <vt:lpstr>What’s Next?</vt:lpstr>
    </vt:vector>
  </TitlesOfParts>
  <Company>Publicis Groupe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title goes here</dc:title>
  <dc:creator>Publicis Groupe</dc:creator>
  <cp:lastModifiedBy>michelle</cp:lastModifiedBy>
  <cp:revision>109</cp:revision>
  <dcterms:created xsi:type="dcterms:W3CDTF">2012-06-24T16:58:41Z</dcterms:created>
  <dcterms:modified xsi:type="dcterms:W3CDTF">2012-07-27T20:35:57Z</dcterms:modified>
</cp:coreProperties>
</file>