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89" r:id="rId2"/>
    <p:sldId id="309" r:id="rId3"/>
    <p:sldId id="290" r:id="rId4"/>
    <p:sldId id="292" r:id="rId5"/>
    <p:sldId id="293" r:id="rId6"/>
    <p:sldId id="294" r:id="rId7"/>
    <p:sldId id="295" r:id="rId8"/>
    <p:sldId id="296" r:id="rId9"/>
    <p:sldId id="318" r:id="rId10"/>
    <p:sldId id="313" r:id="rId11"/>
    <p:sldId id="311" r:id="rId12"/>
    <p:sldId id="299" r:id="rId13"/>
    <p:sldId id="302" r:id="rId14"/>
    <p:sldId id="303" r:id="rId15"/>
    <p:sldId id="304" r:id="rId16"/>
    <p:sldId id="329" r:id="rId17"/>
    <p:sldId id="310" r:id="rId1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D751"/>
    <a:srgbClr val="F60000"/>
    <a:srgbClr val="D5D7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78" autoAdjust="0"/>
    <p:restoredTop sz="68609" autoAdjust="0"/>
  </p:normalViewPr>
  <p:slideViewPr>
    <p:cSldViewPr showGuides="1">
      <p:cViewPr>
        <p:scale>
          <a:sx n="64" d="100"/>
          <a:sy n="64" d="100"/>
        </p:scale>
        <p:origin x="-1698" y="-720"/>
      </p:cViewPr>
      <p:guideLst>
        <p:guide orient="horz" pos="1380"/>
        <p:guide pos="2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4EBA90-FE88-46E1-A804-06D99CF2D30B}" type="datetimeFigureOut">
              <a:rPr lang="en-US" smtClean="0"/>
              <a:pPr/>
              <a:t>7/23/2012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9061AB-C97E-4BE0-B427-34415F9CD094}" type="slidenum">
              <a:rPr lang="en-US" smtClean="0"/>
              <a:pPr/>
              <a:t>‹#›</a:t>
            </a:fld>
            <a:endParaRPr lang="en-US"/>
          </a:p>
        </p:txBody>
      </p:sp>
    </p:spTree>
    <p:extLst>
      <p:ext uri="{BB962C8B-B14F-4D97-AF65-F5344CB8AC3E}">
        <p14:creationId xmlns:p14="http://schemas.microsoft.com/office/powerpoint/2010/main" val="2027039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dirty="0" smtClean="0"/>
              <a:t>Welcome to the Start with the Message module of the Online Client Engagement Program brought to you by the Partners for Healthy Pets</a:t>
            </a:r>
          </a:p>
          <a:p>
            <a:endParaRPr lang="en-CA" dirty="0" smtClean="0"/>
          </a:p>
          <a:p>
            <a:r>
              <a:rPr lang="en-CA" dirty="0" smtClean="0"/>
              <a:t>Now</a:t>
            </a:r>
            <a:r>
              <a:rPr lang="en-CA" baseline="0" dirty="0" smtClean="0"/>
              <a:t> this may seem like an unlikely topic to have introduce an online strategies series, however the importance of powerful and effective messaging cannot be understated.  Proper communication underpins everything we do as we strive towards effective client engagement, and doing so via online media still demands the same attention and thought.</a:t>
            </a:r>
            <a:endParaRPr lang="en-CA" dirty="0"/>
          </a:p>
        </p:txBody>
      </p:sp>
      <p:sp>
        <p:nvSpPr>
          <p:cNvPr id="4" name="Slide Number Placeholder 3"/>
          <p:cNvSpPr>
            <a:spLocks noGrp="1"/>
          </p:cNvSpPr>
          <p:nvPr>
            <p:ph type="sldNum" sz="quarter" idx="10"/>
          </p:nvPr>
        </p:nvSpPr>
        <p:spPr/>
        <p:txBody>
          <a:bodyPr/>
          <a:lstStyle/>
          <a:p>
            <a:fld id="{DDAD8F49-5CD7-49CF-9C96-12B9562885E4}" type="slidenum">
              <a:rPr lang="en-CA" smtClean="0"/>
              <a:pPr/>
              <a:t>1</a:t>
            </a:fld>
            <a:endParaRPr lang="en-CA"/>
          </a:p>
        </p:txBody>
      </p:sp>
    </p:spTree>
    <p:extLst>
      <p:ext uri="{BB962C8B-B14F-4D97-AF65-F5344CB8AC3E}">
        <p14:creationId xmlns:p14="http://schemas.microsoft.com/office/powerpoint/2010/main" val="2817897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dirty="0" smtClean="0"/>
              <a:t>Label: None</a:t>
            </a:r>
          </a:p>
          <a:p>
            <a:r>
              <a:rPr lang="en-CA" dirty="0" smtClean="0"/>
              <a:t>Image Theme: The words on a greyed out background</a:t>
            </a:r>
            <a:r>
              <a:rPr lang="en-CA" baseline="0" dirty="0" smtClean="0"/>
              <a:t> – something like http://screencast.com/t/b4PEKyet or this http://screencast.com/t/b4PEKyet</a:t>
            </a:r>
            <a:endParaRPr lang="en-CA" dirty="0" smtClean="0"/>
          </a:p>
          <a:p>
            <a:r>
              <a:rPr lang="en-CA" dirty="0" smtClean="0"/>
              <a:t>Design</a:t>
            </a:r>
            <a:r>
              <a:rPr lang="en-CA" baseline="0" dirty="0" smtClean="0"/>
              <a:t> Notes:</a:t>
            </a:r>
          </a:p>
          <a:p>
            <a:r>
              <a:rPr lang="en-CA" baseline="0" dirty="0" smtClean="0"/>
              <a:t>Content Notes:</a:t>
            </a:r>
            <a:endParaRPr lang="en-CA" dirty="0"/>
          </a:p>
        </p:txBody>
      </p:sp>
      <p:sp>
        <p:nvSpPr>
          <p:cNvPr id="4" name="Slide Number Placeholder 3"/>
          <p:cNvSpPr>
            <a:spLocks noGrp="1"/>
          </p:cNvSpPr>
          <p:nvPr>
            <p:ph type="sldNum" sz="quarter" idx="10"/>
          </p:nvPr>
        </p:nvSpPr>
        <p:spPr/>
        <p:txBody>
          <a:bodyPr/>
          <a:lstStyle/>
          <a:p>
            <a:fld id="{DDAD8F49-5CD7-49CF-9C96-12B9562885E4}" type="slidenum">
              <a:rPr lang="en-CA" smtClean="0"/>
              <a:pPr/>
              <a:t>10</a:t>
            </a:fld>
            <a:endParaRPr lang="en-CA"/>
          </a:p>
        </p:txBody>
      </p:sp>
    </p:spTree>
    <p:extLst>
      <p:ext uri="{BB962C8B-B14F-4D97-AF65-F5344CB8AC3E}">
        <p14:creationId xmlns:p14="http://schemas.microsoft.com/office/powerpoint/2010/main" val="2817897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aseline="0" dirty="0" smtClean="0"/>
              <a:t>We as veterinarians think in terms of quality and integrity while our clients think in terms of compassion and service. This means we have to deliver the compassionate element in a major way. </a:t>
            </a:r>
          </a:p>
          <a:p>
            <a:endParaRPr lang="en-CA" baseline="0" dirty="0" smtClean="0"/>
          </a:p>
          <a:p>
            <a:r>
              <a:rPr lang="en-CA" baseline="0" dirty="0" smtClean="0"/>
              <a:t>So the action plan here is to get a sense of what your clients are experiencing – especially their initial impressions – when they come across your clinic (online or otherwise) for the first time</a:t>
            </a:r>
          </a:p>
          <a:p>
            <a:endParaRPr lang="en-CA" baseline="0" dirty="0" smtClean="0"/>
          </a:p>
          <a:p>
            <a:r>
              <a:rPr lang="en-CA" baseline="0" dirty="0" smtClean="0"/>
              <a:t>I’d suggest you:</a:t>
            </a:r>
          </a:p>
          <a:p>
            <a:r>
              <a:rPr lang="en-CA" baseline="0" dirty="0" smtClean="0"/>
              <a:t>-search for ‘vet’ + ‘your locale’ (do you appear high in the search engine results?  Would you expect clients to find you using this medium?)</a:t>
            </a:r>
          </a:p>
          <a:p>
            <a:r>
              <a:rPr lang="en-CA" baseline="0" dirty="0" smtClean="0"/>
              <a:t>-go to your website (what sort of mood does it convey and connection does it make?  Would you be likely to want to visit this clinic based on the website?</a:t>
            </a:r>
          </a:p>
          <a:p>
            <a:r>
              <a:rPr lang="en-CA" baseline="0" dirty="0" smtClean="0"/>
              <a:t>-call you clinic – what is the ‘reception’?</a:t>
            </a:r>
          </a:p>
          <a:p>
            <a:r>
              <a:rPr lang="en-CA" baseline="0" dirty="0" smtClean="0"/>
              <a:t>-scan your waiting area – is it inviting?  Is it comfortable?</a:t>
            </a:r>
          </a:p>
          <a:p>
            <a:endParaRPr lang="en-CA" baseline="0" dirty="0" smtClean="0"/>
          </a:p>
          <a:p>
            <a:endParaRPr lang="en-CA" dirty="0"/>
          </a:p>
        </p:txBody>
      </p:sp>
      <p:sp>
        <p:nvSpPr>
          <p:cNvPr id="4" name="Slide Number Placeholder 3"/>
          <p:cNvSpPr>
            <a:spLocks noGrp="1"/>
          </p:cNvSpPr>
          <p:nvPr>
            <p:ph type="sldNum" sz="quarter" idx="10"/>
          </p:nvPr>
        </p:nvSpPr>
        <p:spPr/>
        <p:txBody>
          <a:bodyPr/>
          <a:lstStyle/>
          <a:p>
            <a:fld id="{DDAD8F49-5CD7-49CF-9C96-12B9562885E4}" type="slidenum">
              <a:rPr lang="en-CA" smtClean="0"/>
              <a:pPr/>
              <a:t>11</a:t>
            </a:fld>
            <a:endParaRPr lang="en-CA"/>
          </a:p>
        </p:txBody>
      </p:sp>
    </p:spTree>
    <p:extLst>
      <p:ext uri="{BB962C8B-B14F-4D97-AF65-F5344CB8AC3E}">
        <p14:creationId xmlns:p14="http://schemas.microsoft.com/office/powerpoint/2010/main" val="28178974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baseline="0" dirty="0" smtClean="0"/>
          </a:p>
          <a:p>
            <a:r>
              <a:rPr lang="en-CA" baseline="0" dirty="0" smtClean="0"/>
              <a:t>The term boilerplate originated i</a:t>
            </a:r>
            <a:r>
              <a:rPr lang="en-CA" dirty="0" smtClean="0"/>
              <a:t>n the 1890s</a:t>
            </a:r>
            <a:r>
              <a:rPr lang="en-CA" baseline="0" dirty="0" smtClean="0"/>
              <a:t> where </a:t>
            </a:r>
            <a:r>
              <a:rPr lang="en-CA" dirty="0" smtClean="0"/>
              <a:t>boilerplate was actually cast or stamped in metal ready for the printing press and distributed to newspapers around the United States. It is nowadays</a:t>
            </a:r>
            <a:r>
              <a:rPr lang="en-CA" baseline="0" dirty="0" smtClean="0"/>
              <a:t> any text that can be reused in new contexts or applications without being changed too much from the original</a:t>
            </a:r>
            <a:endParaRPr lang="en-CA" dirty="0" smtClean="0"/>
          </a:p>
          <a:p>
            <a:endParaRPr lang="en-CA" baseline="0" dirty="0" smtClean="0"/>
          </a:p>
          <a:p>
            <a:r>
              <a:rPr lang="en-CA" baseline="0" dirty="0" smtClean="0"/>
              <a:t>Your boilerplate is your short 1-3 sentence inspirational message about your practice. Once created and perfected you will systematically use this message over and over again without having to think about it – and can start with inserting it in the  ‘About Us’ page. This makes the difference between agonizing at the end of every piece of writing you compose, trying to try and come up with something catchy that turns out to always be imperfect, and a time saving phrase you have already created and that accurately reflects who you are.   </a:t>
            </a:r>
          </a:p>
          <a:p>
            <a:endParaRPr lang="en-CA" baseline="0" dirty="0" smtClean="0"/>
          </a:p>
          <a:p>
            <a:pPr marL="171450" indent="-171450">
              <a:buFont typeface="Arial" pitchFamily="34" charset="0"/>
              <a:buChar char="•"/>
            </a:pPr>
            <a:r>
              <a:rPr lang="en-CA" baseline="0" dirty="0" smtClean="0"/>
              <a:t>Now you can just copy and paste your boilerplate and you’ll have a perfect inspirational message </a:t>
            </a:r>
            <a:r>
              <a:rPr lang="en-CA" baseline="0" dirty="0" err="1" smtClean="0"/>
              <a:t>everytime</a:t>
            </a:r>
            <a:r>
              <a:rPr lang="en-CA" baseline="0" dirty="0" smtClean="0"/>
              <a:t> – starting with the brief description often found on a websites homepage. , </a:t>
            </a:r>
          </a:p>
          <a:p>
            <a:pPr marL="171450" indent="-171450">
              <a:buFont typeface="Arial" pitchFamily="34" charset="0"/>
              <a:buChar char="•"/>
            </a:pPr>
            <a:r>
              <a:rPr lang="en-CA" baseline="0" dirty="0" smtClean="0"/>
              <a:t>Forget having to cobble together a readers digest version of who you are that will sound different every time –</a:t>
            </a:r>
          </a:p>
          <a:p>
            <a:pPr marL="171450" indent="-171450">
              <a:buFont typeface="Arial" pitchFamily="34" charset="0"/>
              <a:buChar char="•"/>
            </a:pPr>
            <a:r>
              <a:rPr lang="en-CA" baseline="0" dirty="0" smtClean="0"/>
              <a:t>Now your message will be consistent and will always convey exactly what you want it to.  </a:t>
            </a:r>
          </a:p>
          <a:p>
            <a:pPr marL="171450" indent="-171450">
              <a:buFont typeface="Arial" pitchFamily="34" charset="0"/>
              <a:buChar char="•"/>
            </a:pPr>
            <a:endParaRPr lang="en-CA" baseline="0" dirty="0" smtClean="0"/>
          </a:p>
          <a:p>
            <a:pPr marL="171450" indent="-171450">
              <a:buFont typeface="Arial" pitchFamily="34" charset="0"/>
              <a:buNone/>
            </a:pPr>
            <a:r>
              <a:rPr lang="en-CA" baseline="0" dirty="0" smtClean="0"/>
              <a:t>So let’s try it!</a:t>
            </a:r>
          </a:p>
          <a:p>
            <a:pPr marL="171450" indent="-171450">
              <a:buFont typeface="Arial" pitchFamily="34" charset="0"/>
              <a:buChar char="•"/>
            </a:pPr>
            <a:endParaRPr lang="en-CA" baseline="0" dirty="0" smtClean="0"/>
          </a:p>
          <a:p>
            <a:r>
              <a:rPr lang="en-CA" baseline="0" dirty="0" smtClean="0"/>
              <a:t>[walk them through answering the why-how-what questions]</a:t>
            </a:r>
          </a:p>
          <a:p>
            <a:endParaRPr lang="en-CA" baseline="0" dirty="0" smtClean="0"/>
          </a:p>
          <a:p>
            <a:r>
              <a:rPr lang="en-CA" baseline="0" dirty="0" smtClean="0"/>
              <a:t>What you have just created is called a boilerplate. </a:t>
            </a:r>
          </a:p>
          <a:p>
            <a:pPr marL="171450" indent="-171450">
              <a:buFont typeface="Arial" pitchFamily="34" charset="0"/>
              <a:buChar char="•"/>
            </a:pPr>
            <a:endParaRPr lang="en-CA" baseline="0" dirty="0" smtClean="0"/>
          </a:p>
        </p:txBody>
      </p:sp>
      <p:sp>
        <p:nvSpPr>
          <p:cNvPr id="4" name="Slide Number Placeholder 3"/>
          <p:cNvSpPr>
            <a:spLocks noGrp="1"/>
          </p:cNvSpPr>
          <p:nvPr>
            <p:ph type="sldNum" sz="quarter" idx="10"/>
          </p:nvPr>
        </p:nvSpPr>
        <p:spPr/>
        <p:txBody>
          <a:bodyPr/>
          <a:lstStyle/>
          <a:p>
            <a:fld id="{DDAD8F49-5CD7-49CF-9C96-12B9562885E4}" type="slidenum">
              <a:rPr lang="en-CA" smtClean="0"/>
              <a:pPr/>
              <a:t>12</a:t>
            </a:fld>
            <a:endParaRPr lang="en-CA"/>
          </a:p>
        </p:txBody>
      </p:sp>
    </p:spTree>
    <p:extLst>
      <p:ext uri="{BB962C8B-B14F-4D97-AF65-F5344CB8AC3E}">
        <p14:creationId xmlns:p14="http://schemas.microsoft.com/office/powerpoint/2010/main" val="28178974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next step is creating</a:t>
            </a:r>
            <a:r>
              <a:rPr lang="en-US" sz="1200" kern="1200" baseline="0" dirty="0" smtClean="0">
                <a:solidFill>
                  <a:schemeClr val="tx1"/>
                </a:solidFill>
                <a:effectLst/>
                <a:latin typeface="+mn-lt"/>
                <a:ea typeface="+mn-ea"/>
                <a:cs typeface="+mn-cs"/>
              </a:rPr>
              <a:t> the most powerful emotional motivator available to us as veterinarians – that is </a:t>
            </a:r>
            <a:r>
              <a:rPr lang="en-US" sz="1200" kern="1200" dirty="0" smtClean="0">
                <a:solidFill>
                  <a:schemeClr val="tx1"/>
                </a:solidFill>
                <a:effectLst/>
                <a:latin typeface="+mn-lt"/>
                <a:ea typeface="+mn-ea"/>
                <a:cs typeface="+mn-cs"/>
              </a:rPr>
              <a:t> compassion connection. </a:t>
            </a:r>
          </a:p>
          <a:p>
            <a:endParaRPr lang="en-US" sz="1200" kern="1200" dirty="0" smtClean="0">
              <a:solidFill>
                <a:schemeClr val="tx1"/>
              </a:solidFill>
              <a:effectLst/>
              <a:latin typeface="+mn-lt"/>
              <a:ea typeface="+mn-ea"/>
              <a:cs typeface="+mn-cs"/>
            </a:endParaRPr>
          </a:p>
          <a:p>
            <a:r>
              <a:rPr lang="en-CA" baseline="0" dirty="0" smtClean="0"/>
              <a:t>There is the old saying:</a:t>
            </a:r>
          </a:p>
          <a:p>
            <a:r>
              <a:rPr lang="en-CA" baseline="0" dirty="0" smtClean="0"/>
              <a:t>“Clients don’t care how much you know until they know how much you care”</a:t>
            </a:r>
          </a:p>
          <a:p>
            <a:endParaRPr lang="en-CA" baseline="0" dirty="0" smtClean="0"/>
          </a:p>
          <a:p>
            <a:r>
              <a:rPr lang="en-CA" baseline="0" dirty="0" smtClean="0"/>
              <a:t>It is precisely this caring and compassion of animals that is the shared connection with the client – this is the bonding factor – this is the common denominator of likeness that makes the client feel comfortable – and not feel they need to look to anyone else to trust.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However, many vet websites are great at telling a story, they lack the tendency to share the compassion that clients look for. What we have to focus on is the inspirational element, and we’re going to start with the most popular page on the veterinary website – the “about us” page. Clients come to the homepage, and then go right to the “about us” page. If they make that connection, they’ll then go to the “contact us” page and then perhaps the services page. </a:t>
            </a:r>
            <a:endParaRPr lang="en-CA"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Many vets are surprised to find out that the services page is not anywhere near number one, in fact it’s number nine on the list of pages visited by potential clients. On average, people spend only 26 seconds on the services page, and almost double on the about us page. This is proof that potential clients aren’t coming to our sites to analyze our services, but they’re coming to make a connection. If we can inspire them in those few seconds that they’re visiting our site, it’s going to drive the growth of our practice.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How we’re going to create that compassion connection is by transforming our ‘About Us’ and bios using the 7 key client-bonding questions, and focusing on the inspirational element.</a:t>
            </a:r>
            <a:endParaRPr lang="en-CA" sz="1200" kern="1200" dirty="0" smtClean="0">
              <a:solidFill>
                <a:schemeClr val="tx1"/>
              </a:solidFill>
              <a:effectLst/>
              <a:latin typeface="+mn-lt"/>
              <a:ea typeface="+mn-ea"/>
              <a:cs typeface="+mn-cs"/>
            </a:endParaRPr>
          </a:p>
          <a:p>
            <a:endParaRPr lang="en-CA" dirty="0" smtClean="0"/>
          </a:p>
          <a:p>
            <a:endParaRPr lang="en-CA" dirty="0" smtClean="0"/>
          </a:p>
        </p:txBody>
      </p:sp>
      <p:sp>
        <p:nvSpPr>
          <p:cNvPr id="4" name="Slide Number Placeholder 3"/>
          <p:cNvSpPr>
            <a:spLocks noGrp="1"/>
          </p:cNvSpPr>
          <p:nvPr>
            <p:ph type="sldNum" sz="quarter" idx="10"/>
          </p:nvPr>
        </p:nvSpPr>
        <p:spPr/>
        <p:txBody>
          <a:bodyPr/>
          <a:lstStyle/>
          <a:p>
            <a:fld id="{663A5FE7-9C13-44B9-BE8C-FD9B425DBEF6}" type="slidenum">
              <a:rPr lang="en-CA" smtClean="0"/>
              <a:pPr/>
              <a:t>13</a:t>
            </a:fld>
            <a:endParaRPr lang="en-CA"/>
          </a:p>
        </p:txBody>
      </p:sp>
    </p:spTree>
    <p:extLst>
      <p:ext uri="{BB962C8B-B14F-4D97-AF65-F5344CB8AC3E}">
        <p14:creationId xmlns:p14="http://schemas.microsoft.com/office/powerpoint/2010/main" val="16435793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Many vets are surprised to discover that the services page is not anywhere near number one, in fact it’s number nine on the list of pages visited by potential clients. On average, people spend only 26 seconds on the services page, and almost double on the about us page. This is proof that potential clients aren’t coming to our sites to analyze our services, but they’re coming to make a connection. If we can inspire them in those few seconds that they’re visiting our site, it’s going to drive the growth of our practice..</a:t>
            </a:r>
            <a:endParaRPr lang="en-C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63A5FE7-9C13-44B9-BE8C-FD9B425DBEF6}" type="slidenum">
              <a:rPr lang="en-CA" smtClean="0"/>
              <a:pPr/>
              <a:t>14</a:t>
            </a:fld>
            <a:endParaRPr lang="en-CA"/>
          </a:p>
        </p:txBody>
      </p:sp>
    </p:spTree>
    <p:extLst>
      <p:ext uri="{BB962C8B-B14F-4D97-AF65-F5344CB8AC3E}">
        <p14:creationId xmlns:p14="http://schemas.microsoft.com/office/powerpoint/2010/main" val="41687789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aseline="0" dirty="0" smtClean="0"/>
              <a:t>Content Notes:</a:t>
            </a:r>
          </a:p>
          <a:p>
            <a:endParaRPr lang="en-CA" baseline="0" dirty="0" smtClean="0"/>
          </a:p>
          <a:p>
            <a:r>
              <a:rPr lang="en-US" sz="1200" kern="1200" dirty="0" smtClean="0">
                <a:solidFill>
                  <a:schemeClr val="tx1"/>
                </a:solidFill>
                <a:effectLst/>
                <a:latin typeface="+mn-lt"/>
                <a:ea typeface="+mn-ea"/>
                <a:cs typeface="+mn-cs"/>
              </a:rPr>
              <a:t>How we create that compassion connection is by transforming our bios using the 7 key client-bonding questions, and focusing on the inspirational element/  </a:t>
            </a:r>
            <a:r>
              <a:rPr lang="en-CA" sz="1200" kern="1200" dirty="0" smtClean="0">
                <a:solidFill>
                  <a:schemeClr val="tx1"/>
                </a:solidFill>
                <a:effectLst/>
                <a:latin typeface="+mn-lt"/>
                <a:ea typeface="+mn-ea"/>
                <a:cs typeface="+mn-cs"/>
              </a:rPr>
              <a:t>Here </a:t>
            </a:r>
            <a:r>
              <a:rPr lang="en-CA" baseline="0" dirty="0" smtClean="0"/>
              <a:t>is a list of questions to ask yourself whenever you are composing your Biography excerpts.</a:t>
            </a:r>
            <a:endParaRPr lang="en-CA" dirty="0" smtClean="0"/>
          </a:p>
          <a:p>
            <a:pPr marL="0" lvl="2" indent="0">
              <a:lnSpc>
                <a:spcPct val="150000"/>
              </a:lnSpc>
              <a:spcBef>
                <a:spcPts val="100"/>
              </a:spcBef>
              <a:buClr>
                <a:srgbClr val="000000"/>
              </a:buClr>
              <a:buSzPct val="80000"/>
              <a:buFont typeface="Wingdings" pitchFamily="2" charset="2"/>
              <a:buNone/>
              <a:tabLst>
                <a:tab pos="336550" algn="l"/>
              </a:tabLst>
            </a:pPr>
            <a:endParaRPr lang="en-US" sz="2000" b="1" dirty="0" smtClean="0">
              <a:ln w="3175">
                <a:noFill/>
              </a:ln>
              <a:solidFill>
                <a:schemeClr val="accent1">
                  <a:lumMod val="60000"/>
                  <a:lumOff val="40000"/>
                </a:schemeClr>
              </a:solidFill>
              <a:latin typeface="Eras Medium ITC" pitchFamily="34" charset="0"/>
            </a:endParaRPr>
          </a:p>
          <a:p>
            <a:pPr marL="336550" marR="0" lvl="2" indent="-336550" algn="l" defTabSz="914400" rtl="0" eaLnBrk="1" fontAlgn="auto" latinLnBrk="0" hangingPunct="1">
              <a:lnSpc>
                <a:spcPct val="150000"/>
              </a:lnSpc>
              <a:spcBef>
                <a:spcPts val="100"/>
              </a:spcBef>
              <a:spcAft>
                <a:spcPts val="0"/>
              </a:spcAft>
              <a:buClr>
                <a:srgbClr val="000000"/>
              </a:buClr>
              <a:buSzPct val="80000"/>
              <a:buFont typeface="Wingdings" pitchFamily="2" charset="2"/>
              <a:buChar char="q"/>
              <a:tabLst>
                <a:tab pos="336550" algn="l"/>
              </a:tabLst>
              <a:defRPr/>
            </a:pPr>
            <a:r>
              <a:rPr lang="en-US" sz="2000" b="1" dirty="0" smtClean="0">
                <a:ln w="3175">
                  <a:noFill/>
                </a:ln>
                <a:solidFill>
                  <a:schemeClr val="accent1">
                    <a:lumMod val="60000"/>
                    <a:lumOff val="40000"/>
                  </a:schemeClr>
                </a:solidFill>
                <a:latin typeface="Eras Medium ITC" pitchFamily="34" charset="0"/>
              </a:rPr>
              <a:t>What are your personal origins?</a:t>
            </a:r>
          </a:p>
          <a:p>
            <a:pPr marL="336550" marR="0" lvl="2" indent="-336550" algn="l" defTabSz="914400" rtl="0" eaLnBrk="1" fontAlgn="auto" latinLnBrk="0" hangingPunct="1">
              <a:lnSpc>
                <a:spcPct val="150000"/>
              </a:lnSpc>
              <a:spcBef>
                <a:spcPts val="100"/>
              </a:spcBef>
              <a:spcAft>
                <a:spcPts val="0"/>
              </a:spcAft>
              <a:buClr>
                <a:srgbClr val="000000"/>
              </a:buClr>
              <a:buSzPct val="80000"/>
              <a:buFont typeface="Wingdings" pitchFamily="2" charset="2"/>
              <a:buChar char="q"/>
              <a:tabLst>
                <a:tab pos="336550" algn="l"/>
              </a:tabLst>
              <a:defRPr/>
            </a:pPr>
            <a:r>
              <a:rPr lang="en-US" sz="2000" b="1" dirty="0" smtClean="0">
                <a:ln w="3175">
                  <a:noFill/>
                </a:ln>
                <a:solidFill>
                  <a:schemeClr val="accent1">
                    <a:lumMod val="60000"/>
                    <a:lumOff val="40000"/>
                  </a:schemeClr>
                </a:solidFill>
                <a:latin typeface="Eras Medium ITC" pitchFamily="34" charset="0"/>
              </a:rPr>
              <a:t>What</a:t>
            </a:r>
            <a:r>
              <a:rPr lang="en-US" sz="2000" b="1" baseline="0" dirty="0" smtClean="0">
                <a:ln w="3175">
                  <a:noFill/>
                </a:ln>
                <a:solidFill>
                  <a:schemeClr val="accent1">
                    <a:lumMod val="60000"/>
                    <a:lumOff val="40000"/>
                  </a:schemeClr>
                </a:solidFill>
                <a:latin typeface="Eras Medium ITC" pitchFamily="34" charset="0"/>
              </a:rPr>
              <a:t> is your position in the clinic</a:t>
            </a:r>
            <a:endParaRPr lang="en-US" sz="2000" b="1" dirty="0" smtClean="0">
              <a:ln w="3175">
                <a:noFill/>
              </a:ln>
              <a:solidFill>
                <a:schemeClr val="accent1">
                  <a:lumMod val="60000"/>
                  <a:lumOff val="40000"/>
                </a:schemeClr>
              </a:solidFill>
              <a:latin typeface="Eras Medium ITC" pitchFamily="34" charset="0"/>
            </a:endParaRPr>
          </a:p>
          <a:p>
            <a:pPr marL="336550" lvl="2" indent="-336550">
              <a:lnSpc>
                <a:spcPct val="150000"/>
              </a:lnSpc>
              <a:spcBef>
                <a:spcPts val="100"/>
              </a:spcBef>
              <a:buClr>
                <a:srgbClr val="000000"/>
              </a:buClr>
              <a:buSzPct val="80000"/>
              <a:buFont typeface="Wingdings" pitchFamily="2" charset="2"/>
              <a:buChar char="q"/>
              <a:tabLst>
                <a:tab pos="336550" algn="l"/>
              </a:tabLst>
            </a:pPr>
            <a:r>
              <a:rPr lang="en-US" sz="2000" b="1" dirty="0" smtClean="0">
                <a:ln w="3175">
                  <a:noFill/>
                </a:ln>
                <a:solidFill>
                  <a:schemeClr val="accent1">
                    <a:lumMod val="60000"/>
                    <a:lumOff val="40000"/>
                  </a:schemeClr>
                </a:solidFill>
                <a:latin typeface="Eras Medium ITC" pitchFamily="34" charset="0"/>
              </a:rPr>
              <a:t>Why did you became a veterinarian?</a:t>
            </a:r>
          </a:p>
          <a:p>
            <a:pPr marL="336550" lvl="2" indent="-336550">
              <a:lnSpc>
                <a:spcPct val="150000"/>
              </a:lnSpc>
              <a:spcBef>
                <a:spcPts val="100"/>
              </a:spcBef>
              <a:buClr>
                <a:srgbClr val="000000"/>
              </a:buClr>
              <a:buSzPct val="80000"/>
              <a:buFont typeface="Wingdings" pitchFamily="2" charset="2"/>
              <a:buChar char="q"/>
              <a:tabLst>
                <a:tab pos="336550" algn="l"/>
              </a:tabLst>
            </a:pPr>
            <a:r>
              <a:rPr lang="en-US" sz="2000" b="1" dirty="0" smtClean="0">
                <a:ln w="3175">
                  <a:noFill/>
                </a:ln>
                <a:solidFill>
                  <a:schemeClr val="accent1">
                    <a:lumMod val="60000"/>
                    <a:lumOff val="40000"/>
                  </a:schemeClr>
                </a:solidFill>
                <a:latin typeface="Eras Medium ITC" pitchFamily="34" charset="0"/>
              </a:rPr>
              <a:t>How did you became a veterinarian?</a:t>
            </a:r>
          </a:p>
          <a:p>
            <a:pPr marL="336550" lvl="2" indent="-336550">
              <a:lnSpc>
                <a:spcPct val="150000"/>
              </a:lnSpc>
              <a:spcBef>
                <a:spcPts val="100"/>
              </a:spcBef>
              <a:buClr>
                <a:srgbClr val="000000"/>
              </a:buClr>
              <a:buSzPct val="80000"/>
              <a:buFont typeface="Wingdings" pitchFamily="2" charset="2"/>
              <a:buChar char="q"/>
              <a:tabLst>
                <a:tab pos="336550" algn="l"/>
              </a:tabLst>
            </a:pPr>
            <a:r>
              <a:rPr lang="en-US" sz="2000" b="1" dirty="0" smtClean="0">
                <a:ln w="3175">
                  <a:noFill/>
                </a:ln>
                <a:solidFill>
                  <a:schemeClr val="accent1">
                    <a:lumMod val="60000"/>
                    <a:lumOff val="40000"/>
                  </a:schemeClr>
                </a:solidFill>
                <a:latin typeface="Eras Medium ITC" pitchFamily="34" charset="0"/>
              </a:rPr>
              <a:t>What do you actually do as a veterinarian?</a:t>
            </a:r>
          </a:p>
          <a:p>
            <a:pPr marL="336550" lvl="2" indent="-336550">
              <a:lnSpc>
                <a:spcPct val="150000"/>
              </a:lnSpc>
              <a:spcBef>
                <a:spcPts val="100"/>
              </a:spcBef>
              <a:buClr>
                <a:srgbClr val="000000"/>
              </a:buClr>
              <a:buSzPct val="80000"/>
              <a:buFont typeface="Wingdings" pitchFamily="2" charset="2"/>
              <a:buChar char="q"/>
              <a:tabLst>
                <a:tab pos="336550" algn="l"/>
              </a:tabLst>
            </a:pPr>
            <a:r>
              <a:rPr lang="en-US" sz="2000" b="1" dirty="0" smtClean="0">
                <a:ln w="3175">
                  <a:noFill/>
                </a:ln>
                <a:solidFill>
                  <a:schemeClr val="accent1">
                    <a:lumMod val="60000"/>
                    <a:lumOff val="40000"/>
                  </a:schemeClr>
                </a:solidFill>
                <a:latin typeface="Eras Medium ITC" pitchFamily="34" charset="0"/>
              </a:rPr>
              <a:t>Who is in your family and what are their interests (pets too!)?</a:t>
            </a:r>
          </a:p>
          <a:p>
            <a:pPr marL="336550" lvl="2" indent="-336550">
              <a:lnSpc>
                <a:spcPct val="150000"/>
              </a:lnSpc>
              <a:spcBef>
                <a:spcPts val="100"/>
              </a:spcBef>
              <a:buClr>
                <a:srgbClr val="000000"/>
              </a:buClr>
              <a:buSzPct val="80000"/>
              <a:buFont typeface="Wingdings" pitchFamily="2" charset="2"/>
              <a:buChar char="q"/>
              <a:tabLst>
                <a:tab pos="336550" algn="l"/>
              </a:tabLst>
            </a:pPr>
            <a:r>
              <a:rPr lang="en-US" sz="2000" b="1" dirty="0" smtClean="0">
                <a:ln w="3175">
                  <a:noFill/>
                </a:ln>
                <a:solidFill>
                  <a:schemeClr val="accent1">
                    <a:lumMod val="60000"/>
                    <a:lumOff val="40000"/>
                  </a:schemeClr>
                </a:solidFill>
                <a:latin typeface="Eras Medium ITC" pitchFamily="34" charset="0"/>
              </a:rPr>
              <a:t>What are your personal interests, and achievements?</a:t>
            </a:r>
          </a:p>
          <a:p>
            <a:pPr marL="336550" lvl="2" indent="-336550">
              <a:lnSpc>
                <a:spcPct val="150000"/>
              </a:lnSpc>
              <a:spcBef>
                <a:spcPts val="100"/>
              </a:spcBef>
              <a:buClr>
                <a:srgbClr val="000000"/>
              </a:buClr>
              <a:buSzPct val="80000"/>
              <a:buFont typeface="Wingdings" pitchFamily="2" charset="2"/>
              <a:buNone/>
              <a:tabLst>
                <a:tab pos="336550" algn="l"/>
              </a:tabLst>
            </a:pPr>
            <a:endParaRPr lang="en-US" sz="2000" b="1" dirty="0" smtClean="0">
              <a:ln w="3175">
                <a:noFill/>
              </a:ln>
              <a:solidFill>
                <a:schemeClr val="accent1">
                  <a:lumMod val="60000"/>
                  <a:lumOff val="40000"/>
                </a:schemeClr>
              </a:solidFill>
              <a:latin typeface="Eras Medium ITC" pitchFamily="34" charset="0"/>
            </a:endParaRPr>
          </a:p>
          <a:p>
            <a:pPr marL="336550" lvl="2" indent="-336550">
              <a:lnSpc>
                <a:spcPct val="150000"/>
              </a:lnSpc>
              <a:spcBef>
                <a:spcPts val="100"/>
              </a:spcBef>
              <a:buClr>
                <a:srgbClr val="000000"/>
              </a:buClr>
              <a:buSzPct val="80000"/>
              <a:buFont typeface="Wingdings" pitchFamily="2" charset="2"/>
              <a:buNone/>
              <a:tabLst>
                <a:tab pos="336550" algn="l"/>
              </a:tabLst>
            </a:pPr>
            <a:r>
              <a:rPr lang="en-US" sz="2400" b="0" dirty="0" smtClean="0">
                <a:ln w="3175">
                  <a:noFill/>
                </a:ln>
                <a:solidFill>
                  <a:schemeClr val="accent1">
                    <a:lumMod val="60000"/>
                    <a:lumOff val="40000"/>
                  </a:schemeClr>
                </a:solidFill>
                <a:latin typeface="Eras Medium ITC" pitchFamily="34" charset="0"/>
              </a:rPr>
              <a:t>Why not DO THIS NOW!!!</a:t>
            </a:r>
          </a:p>
          <a:p>
            <a:endParaRPr lang="en-US" dirty="0"/>
          </a:p>
        </p:txBody>
      </p:sp>
      <p:sp>
        <p:nvSpPr>
          <p:cNvPr id="4" name="Slide Number Placeholder 3"/>
          <p:cNvSpPr>
            <a:spLocks noGrp="1"/>
          </p:cNvSpPr>
          <p:nvPr>
            <p:ph type="sldNum" sz="quarter" idx="10"/>
          </p:nvPr>
        </p:nvSpPr>
        <p:spPr/>
        <p:txBody>
          <a:bodyPr/>
          <a:lstStyle/>
          <a:p>
            <a:fld id="{8CD75B27-EA39-4F13-BC45-9C0ECB6C1EEB}" type="slidenum">
              <a:rPr lang="de-DE" smtClean="0"/>
              <a:pPr/>
              <a:t>15</a:t>
            </a:fld>
            <a:endParaRPr lang="de-DE"/>
          </a:p>
        </p:txBody>
      </p:sp>
    </p:spTree>
    <p:extLst>
      <p:ext uri="{BB962C8B-B14F-4D97-AF65-F5344CB8AC3E}">
        <p14:creationId xmlns:p14="http://schemas.microsoft.com/office/powerpoint/2010/main" val="22876354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aseline="0" dirty="0" smtClean="0"/>
              <a:t>We as veterinarians think in terms of quality and integrity while our clients think in terms of compassion and service. This means we have to deliver the compassionate element in a major way. </a:t>
            </a:r>
          </a:p>
          <a:p>
            <a:endParaRPr lang="en-CA" baseline="0" dirty="0" smtClean="0"/>
          </a:p>
          <a:p>
            <a:r>
              <a:rPr lang="en-CA" baseline="0" dirty="0" smtClean="0"/>
              <a:t>So the action plan here is to get a sense of what your clients are experiencing – especially their initial impressions – when they come across your clinic (online or otherwise) for the first time</a:t>
            </a:r>
          </a:p>
          <a:p>
            <a:endParaRPr lang="en-CA" baseline="0" dirty="0" smtClean="0"/>
          </a:p>
          <a:p>
            <a:r>
              <a:rPr lang="en-CA" baseline="0" dirty="0" smtClean="0"/>
              <a:t>I’d suggest you:</a:t>
            </a:r>
          </a:p>
          <a:p>
            <a:r>
              <a:rPr lang="en-CA" baseline="0" dirty="0" smtClean="0"/>
              <a:t>-search for ‘vet’ + ‘your locale’ (do you appear high in the search engine results?  Would you expect clients to find you using this medium?)</a:t>
            </a:r>
          </a:p>
          <a:p>
            <a:r>
              <a:rPr lang="en-CA" baseline="0" dirty="0" smtClean="0"/>
              <a:t>-go to your website (what sort of mood does it convey and connection does it make?  Would you be likely to want to visit this clinic based on the website?</a:t>
            </a:r>
          </a:p>
          <a:p>
            <a:r>
              <a:rPr lang="en-CA" baseline="0" dirty="0" smtClean="0"/>
              <a:t>-call you clinic – what is the ‘reception’?</a:t>
            </a:r>
          </a:p>
          <a:p>
            <a:r>
              <a:rPr lang="en-CA" baseline="0" dirty="0" smtClean="0"/>
              <a:t>-scan your waiting area – is it inviting?  Is it comfortable?</a:t>
            </a:r>
          </a:p>
          <a:p>
            <a:endParaRPr lang="en-CA" baseline="0" dirty="0" smtClean="0"/>
          </a:p>
          <a:p>
            <a:endParaRPr lang="en-CA" dirty="0"/>
          </a:p>
        </p:txBody>
      </p:sp>
      <p:sp>
        <p:nvSpPr>
          <p:cNvPr id="4" name="Slide Number Placeholder 3"/>
          <p:cNvSpPr>
            <a:spLocks noGrp="1"/>
          </p:cNvSpPr>
          <p:nvPr>
            <p:ph type="sldNum" sz="quarter" idx="10"/>
          </p:nvPr>
        </p:nvSpPr>
        <p:spPr/>
        <p:txBody>
          <a:bodyPr/>
          <a:lstStyle/>
          <a:p>
            <a:fld id="{DDAD8F49-5CD7-49CF-9C96-12B9562885E4}" type="slidenum">
              <a:rPr lang="en-CA" smtClean="0"/>
              <a:pPr/>
              <a:t>16</a:t>
            </a:fld>
            <a:endParaRPr lang="en-CA"/>
          </a:p>
        </p:txBody>
      </p:sp>
    </p:spTree>
    <p:extLst>
      <p:ext uri="{BB962C8B-B14F-4D97-AF65-F5344CB8AC3E}">
        <p14:creationId xmlns:p14="http://schemas.microsoft.com/office/powerpoint/2010/main" val="28178974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Search for your practice online to think like your client and see what they’re actually experiencing. As you go through this, make notes on the touch points and have your psychological triggers next to you so that you can learn how to incorporate those triggers to motivate your prospects to take action and become your client. </a:t>
            </a:r>
            <a:endParaRPr lang="en-CA"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Take the start with why worksheet and create your boilerplate. This is going to be the inspirational message that is going to be on every piece of marketing material for your practice.</a:t>
            </a:r>
            <a:endParaRPr lang="en-CA"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Transform your bios. Make sure to take your 7 client bonding questions and have everyone in your practice answer those questions. This will transform your bios from something that is probably lackluster and small, to something that is going to be inspirational in telling your stories. </a:t>
            </a:r>
          </a:p>
          <a:p>
            <a:pPr lvl="0"/>
            <a:r>
              <a:rPr lang="en-US" sz="1200" kern="1200" dirty="0" smtClean="0">
                <a:solidFill>
                  <a:schemeClr val="tx1"/>
                </a:solidFill>
                <a:effectLst/>
                <a:latin typeface="+mn-lt"/>
                <a:ea typeface="+mn-ea"/>
                <a:cs typeface="+mn-cs"/>
              </a:rPr>
              <a:t>Remember to share that inspirational moment, whatever it is, and double it to really showcase it.</a:t>
            </a:r>
            <a:endParaRPr lang="en-CA"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Study the psychological triggers and implement them onto at least your homepage. Look at your homepage and add, for example, how many clients you have in your practice, a call to action and testimonials (if you’re in the U.S.).</a:t>
            </a: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6B9061AB-C97E-4BE0-B427-34415F9CD094}" type="slidenum">
              <a:rPr lang="en-US" smtClean="0"/>
              <a:pPr/>
              <a:t>17</a:t>
            </a:fld>
            <a:endParaRPr lang="en-US"/>
          </a:p>
        </p:txBody>
      </p:sp>
    </p:spTree>
    <p:extLst>
      <p:ext uri="{BB962C8B-B14F-4D97-AF65-F5344CB8AC3E}">
        <p14:creationId xmlns:p14="http://schemas.microsoft.com/office/powerpoint/2010/main" val="2994103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baseline="0" dirty="0" smtClean="0"/>
              <a:t>Let’s start with a useful equation to keep in mind through this whole series is  Visibility  x  Conversion Rate  =   Engage More Clients</a:t>
            </a:r>
          </a:p>
          <a:p>
            <a:pPr marL="171450" indent="-171450">
              <a:buFontTx/>
              <a:buChar char="-"/>
            </a:pPr>
            <a:endParaRPr lang="en-CA" baseline="0" dirty="0" smtClean="0"/>
          </a:p>
          <a:p>
            <a:pPr marL="171450" indent="-171450">
              <a:buFontTx/>
              <a:buChar char="-"/>
            </a:pPr>
            <a:r>
              <a:rPr lang="en-CA" baseline="0" dirty="0" smtClean="0"/>
              <a:t>----</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effectLst/>
                <a:latin typeface="+mn-lt"/>
                <a:ea typeface="+mn-ea"/>
                <a:cs typeface="+mn-cs"/>
              </a:rPr>
              <a:t>First we have visibility, which is everything that brings potential clients to your practice.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effectLst/>
                <a:latin typeface="+mn-lt"/>
                <a:ea typeface="+mn-ea"/>
                <a:cs typeface="+mn-cs"/>
              </a:rPr>
              <a:t>It </a:t>
            </a:r>
            <a:r>
              <a:rPr lang="en-CA" baseline="0" dirty="0" smtClean="0"/>
              <a:t>is typically what you pay for and could include your – website marketing, yellow pages, local newspaper ads, signage, word of mouth</a:t>
            </a:r>
          </a:p>
          <a:p>
            <a:pPr marL="171450" indent="-171450">
              <a:buFont typeface="Arial" pitchFamily="34" charset="0"/>
              <a:buChar char="•"/>
            </a:pPr>
            <a:r>
              <a:rPr lang="en-US" sz="1200" kern="1200" dirty="0" smtClean="0">
                <a:solidFill>
                  <a:schemeClr val="tx1"/>
                </a:solidFill>
                <a:effectLst/>
                <a:latin typeface="+mn-lt"/>
                <a:ea typeface="+mn-ea"/>
                <a:cs typeface="+mn-cs"/>
              </a:rPr>
              <a:t>Basically, visibility is your marketing efforts. </a:t>
            </a:r>
          </a:p>
          <a:p>
            <a:pPr marL="171450" indent="-171450">
              <a:buFont typeface="Arial" pitchFamily="34" charset="0"/>
              <a:buChar char="•"/>
            </a:pPr>
            <a:endParaRPr lang="en-US" sz="1200" kern="1200" dirty="0" smtClean="0">
              <a:solidFill>
                <a:schemeClr val="tx1"/>
              </a:solidFill>
              <a:effectLst/>
              <a:latin typeface="+mn-lt"/>
              <a:ea typeface="+mn-ea"/>
              <a:cs typeface="+mn-cs"/>
            </a:endParaRPr>
          </a:p>
          <a:p>
            <a:pPr marL="171450" indent="-171450">
              <a:buFont typeface="Arial" pitchFamily="34" charset="0"/>
              <a:buChar char="•"/>
            </a:pPr>
            <a:r>
              <a:rPr lang="en-US" sz="1200" kern="1200" dirty="0" smtClean="0">
                <a:solidFill>
                  <a:schemeClr val="tx1"/>
                </a:solidFill>
                <a:effectLst/>
                <a:latin typeface="+mn-lt"/>
                <a:ea typeface="+mn-ea"/>
                <a:cs typeface="+mn-cs"/>
              </a:rPr>
              <a:t> Next we have the Conversion rate - the degree to which your </a:t>
            </a:r>
            <a:r>
              <a:rPr lang="en-US" sz="1200" i="1" kern="1200" dirty="0" smtClean="0">
                <a:solidFill>
                  <a:schemeClr val="tx1"/>
                </a:solidFill>
                <a:effectLst/>
                <a:latin typeface="+mn-lt"/>
                <a:ea typeface="+mn-ea"/>
                <a:cs typeface="+mn-cs"/>
              </a:rPr>
              <a:t>potential</a:t>
            </a:r>
            <a:r>
              <a:rPr lang="en-US" sz="1200" kern="1200" dirty="0" smtClean="0">
                <a:solidFill>
                  <a:schemeClr val="tx1"/>
                </a:solidFill>
                <a:effectLst/>
                <a:latin typeface="+mn-lt"/>
                <a:ea typeface="+mn-ea"/>
                <a:cs typeface="+mn-cs"/>
              </a:rPr>
              <a:t> clients become your </a:t>
            </a:r>
            <a:r>
              <a:rPr lang="en-US" sz="1200" i="1" kern="1200" dirty="0" smtClean="0">
                <a:solidFill>
                  <a:schemeClr val="tx1"/>
                </a:solidFill>
                <a:effectLst/>
                <a:latin typeface="+mn-lt"/>
                <a:ea typeface="+mn-ea"/>
                <a:cs typeface="+mn-cs"/>
              </a:rPr>
              <a:t>actual</a:t>
            </a:r>
            <a:r>
              <a:rPr lang="en-US" sz="1200" kern="1200" dirty="0" smtClean="0">
                <a:solidFill>
                  <a:schemeClr val="tx1"/>
                </a:solidFill>
                <a:effectLst/>
                <a:latin typeface="+mn-lt"/>
                <a:ea typeface="+mn-ea"/>
                <a:cs typeface="+mn-cs"/>
              </a:rPr>
              <a:t> clients. </a:t>
            </a:r>
          </a:p>
          <a:p>
            <a:pPr marL="171450" indent="-171450">
              <a:buFont typeface="Arial" pitchFamily="34" charset="0"/>
              <a:buChar char="•"/>
            </a:pPr>
            <a:r>
              <a:rPr lang="en-US" sz="1200" kern="1200" dirty="0" smtClean="0">
                <a:solidFill>
                  <a:schemeClr val="tx1"/>
                </a:solidFill>
                <a:effectLst/>
                <a:latin typeface="+mn-lt"/>
                <a:ea typeface="+mn-ea"/>
                <a:cs typeface="+mn-cs"/>
              </a:rPr>
              <a:t>The big driver of conversion rate is how compelling your message is, or how well you’re able to convince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those potential clients looking</a:t>
            </a:r>
            <a:r>
              <a:rPr lang="en-US" sz="1200" kern="1200" baseline="0" dirty="0" smtClean="0">
                <a:solidFill>
                  <a:schemeClr val="tx1"/>
                </a:solidFill>
                <a:effectLst/>
                <a:latin typeface="+mn-lt"/>
                <a:ea typeface="+mn-ea"/>
                <a:cs typeface="+mn-cs"/>
              </a:rPr>
              <a:t> for a vet </a:t>
            </a:r>
            <a:r>
              <a:rPr lang="en-US" sz="1200" kern="1200" dirty="0" smtClean="0">
                <a:solidFill>
                  <a:schemeClr val="tx1"/>
                </a:solidFill>
                <a:effectLst/>
                <a:latin typeface="+mn-lt"/>
                <a:ea typeface="+mn-ea"/>
                <a:cs typeface="+mn-cs"/>
              </a:rPr>
              <a:t>to join your practice and become your active clients. </a:t>
            </a:r>
          </a:p>
          <a:p>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if we want to increase our new clients,</a:t>
            </a:r>
            <a:r>
              <a:rPr lang="en-US" sz="1200" kern="1200" baseline="0" dirty="0" smtClean="0">
                <a:solidFill>
                  <a:schemeClr val="tx1"/>
                </a:solidFill>
                <a:effectLst/>
                <a:latin typeface="+mn-lt"/>
                <a:ea typeface="+mn-ea"/>
                <a:cs typeface="+mn-cs"/>
              </a:rPr>
              <a:t> and prepare these new clients for a good experience with us</a:t>
            </a:r>
            <a:r>
              <a:rPr lang="en-US" sz="1200" kern="1200" dirty="0" smtClean="0">
                <a:solidFill>
                  <a:schemeClr val="tx1"/>
                </a:solidFill>
                <a:effectLst/>
                <a:latin typeface="+mn-lt"/>
                <a:ea typeface="+mn-ea"/>
                <a:cs typeface="+mn-cs"/>
              </a:rPr>
              <a:t>, we have to increase either our visibility or our conversion rate. If we increase our visibility, it’s going to cost money. The only way to do this is to invest more in advertising and marketing, to spend more dollars to get in front of more people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 the other hand, improving our conversion rate can be free, and again is largely dependant on how well we message about our practice.  We can do this ourselves with no help from outside parties.</a:t>
            </a:r>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What’s more, </a:t>
            </a:r>
            <a:r>
              <a:rPr lang="en-US" sz="1200" kern="1200" dirty="0" smtClean="0">
                <a:solidFill>
                  <a:schemeClr val="tx1"/>
                </a:solidFill>
                <a:effectLst/>
                <a:latin typeface="+mn-lt"/>
                <a:ea typeface="+mn-ea"/>
                <a:cs typeface="+mn-cs"/>
              </a:rPr>
              <a:t>if we’re able to increase our conversion rate, then any money we put into the visibility (marketing) component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likely to result in even more new clients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(i.e. more people that are attracted to our practice are going to encounter</a:t>
            </a:r>
            <a:r>
              <a:rPr lang="en-US" sz="1200" kern="1200" baseline="0" dirty="0" smtClean="0">
                <a:solidFill>
                  <a:schemeClr val="tx1"/>
                </a:solidFill>
                <a:effectLst/>
                <a:latin typeface="+mn-lt"/>
                <a:ea typeface="+mn-ea"/>
                <a:cs typeface="+mn-cs"/>
              </a:rPr>
              <a:t> our powerful message and choose us as their pet health care provider when they otherwise my not have). </a:t>
            </a:r>
            <a:r>
              <a:rPr lang="en-US" sz="1200" kern="1200" dirty="0" smtClean="0">
                <a:solidFill>
                  <a:schemeClr val="tx1"/>
                </a:solidFill>
                <a:effectLst/>
                <a:latin typeface="+mn-lt"/>
                <a:ea typeface="+mn-ea"/>
                <a:cs typeface="+mn-cs"/>
              </a:rPr>
              <a:t>Conversely, if we have a terrible conversion rate/ ineffective message, then no matter how much money we spend on visibility we’re never going to get a positive ROI.</a:t>
            </a:r>
            <a:endParaRPr lang="en-CA"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Here’s an example:</a:t>
            </a:r>
          </a:p>
          <a:p>
            <a:r>
              <a:rPr lang="en-US" sz="1200" kern="1200" dirty="0" smtClean="0">
                <a:solidFill>
                  <a:schemeClr val="tx1"/>
                </a:solidFill>
                <a:effectLst/>
                <a:latin typeface="+mn-lt"/>
                <a:ea typeface="+mn-ea"/>
                <a:cs typeface="+mn-cs"/>
              </a:rPr>
              <a:t>Let’s say that every month, 500 new potential clients are coming into contact with your practice message. If you have a 10% conversion rate, you are actually seeing 50 of those actually walk through your door. So, we can either spend double or even triple what you’re spending to increase that visibility from 500 to 1,000 or 1,500. Or, we can spend no money to increase your visibility, but focus on conversion rate instead. We’ll have the same 500 potential clients, but we’ll increase the conversion rate from 10% to 30%. Instead of 50 new clients, we’ll end up with 150 new clients each month, just by changing the perception of our practice – and with no further outlaying of money.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how do we do this?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basics are rooted in the principles of Perception and other Psychological motivators.</a:t>
            </a:r>
            <a:endParaRPr lang="en-CA" sz="1200" kern="1200" dirty="0" smtClean="0">
              <a:solidFill>
                <a:schemeClr val="tx1"/>
              </a:solidFill>
              <a:effectLst/>
              <a:latin typeface="+mn-lt"/>
              <a:ea typeface="+mn-ea"/>
              <a:cs typeface="+mn-cs"/>
            </a:endParaRPr>
          </a:p>
          <a:p>
            <a:pPr marL="171450" indent="-171450">
              <a:buFontTx/>
              <a:buChar char="-"/>
            </a:pPr>
            <a:endParaRPr lang="en-CA" dirty="0" smtClean="0"/>
          </a:p>
          <a:p>
            <a:endParaRPr lang="en-CA" baseline="0" dirty="0" smtClean="0"/>
          </a:p>
          <a:p>
            <a:endParaRPr lang="en-CA" dirty="0"/>
          </a:p>
        </p:txBody>
      </p:sp>
      <p:sp>
        <p:nvSpPr>
          <p:cNvPr id="4" name="Slide Number Placeholder 3"/>
          <p:cNvSpPr>
            <a:spLocks noGrp="1"/>
          </p:cNvSpPr>
          <p:nvPr>
            <p:ph type="sldNum" sz="quarter" idx="10"/>
          </p:nvPr>
        </p:nvSpPr>
        <p:spPr/>
        <p:txBody>
          <a:bodyPr/>
          <a:lstStyle/>
          <a:p>
            <a:fld id="{DDAD8F49-5CD7-49CF-9C96-12B9562885E4}" type="slidenum">
              <a:rPr lang="en-CA" smtClean="0"/>
              <a:pPr/>
              <a:t>2</a:t>
            </a:fld>
            <a:endParaRPr lang="en-CA"/>
          </a:p>
        </p:txBody>
      </p:sp>
    </p:spTree>
    <p:extLst>
      <p:ext uri="{BB962C8B-B14F-4D97-AF65-F5344CB8AC3E}">
        <p14:creationId xmlns:p14="http://schemas.microsoft.com/office/powerpoint/2010/main" val="2817897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aseline="0" dirty="0" smtClean="0"/>
              <a:t>Let’s start with Perception, as, quite frankly, Perception is reality </a:t>
            </a:r>
          </a:p>
          <a:p>
            <a:endParaRPr lang="en-CA" baseline="0" dirty="0" smtClean="0"/>
          </a:p>
          <a:p>
            <a:r>
              <a:rPr lang="en-CA" baseline="0" dirty="0" smtClean="0"/>
              <a:t>For our clients, who often cannot easily assess our level of medicine </a:t>
            </a:r>
            <a:r>
              <a:rPr lang="en-CA" i="1" baseline="0" dirty="0" smtClean="0"/>
              <a:t>per se</a:t>
            </a:r>
            <a:r>
              <a:rPr lang="en-CA" baseline="0" dirty="0" smtClean="0"/>
              <a:t>, (often one practitioner seems as good is the next), all they have to go on when choosing their practitioner is how they (often outwardly) perceive us</a:t>
            </a:r>
          </a:p>
          <a:p>
            <a:endParaRPr lang="en-CA" baseline="0" dirty="0" smtClean="0"/>
          </a:p>
          <a:p>
            <a:r>
              <a:rPr lang="en-CA" baseline="0" dirty="0" smtClean="0"/>
              <a:t>The story of Doug </a:t>
            </a:r>
            <a:r>
              <a:rPr lang="en-CA" baseline="0" dirty="0" err="1" smtClean="0"/>
              <a:t>Detz</a:t>
            </a:r>
            <a:endParaRPr lang="en-CA" baseline="0" dirty="0" smtClean="0"/>
          </a:p>
          <a:p>
            <a:r>
              <a:rPr lang="en-CA" baseline="0" dirty="0" smtClean="0"/>
              <a:t>- was in the hospital saw young family and saw a little girl who was crying and was terrified</a:t>
            </a:r>
          </a:p>
          <a:p>
            <a:r>
              <a:rPr lang="en-CA" baseline="0" dirty="0" smtClean="0"/>
              <a:t>- moment of hurt to see the fear machine caused in kids</a:t>
            </a:r>
          </a:p>
          <a:p>
            <a:r>
              <a:rPr lang="en-CA" baseline="0" dirty="0" smtClean="0"/>
              <a:t>- He learned that over 80% of kids had to be sedated to deal with the MRI machine</a:t>
            </a:r>
          </a:p>
          <a:p>
            <a:r>
              <a:rPr lang="en-CA" baseline="0" dirty="0" smtClean="0"/>
              <a:t>- before he was proud but this was a blow</a:t>
            </a:r>
          </a:p>
          <a:p>
            <a:r>
              <a:rPr lang="en-CA" baseline="0" dirty="0" smtClean="0"/>
              <a:t>- turned it into an adventure</a:t>
            </a:r>
          </a:p>
          <a:p>
            <a:r>
              <a:rPr lang="en-CA" baseline="0" dirty="0" smtClean="0"/>
              <a:t>- turned it into an experience, must be very still because we don't want the pirates to find you</a:t>
            </a:r>
          </a:p>
          <a:p>
            <a:r>
              <a:rPr lang="en-CA" baseline="0" dirty="0" smtClean="0"/>
              <a:t>- results were dramatic, from 80% requiring sedation to 10% requiring sedation</a:t>
            </a:r>
          </a:p>
          <a:p>
            <a:pPr marL="171450" indent="-171450">
              <a:buFontTx/>
              <a:buChar char="-"/>
            </a:pPr>
            <a:r>
              <a:rPr lang="en-CA" baseline="0" dirty="0" smtClean="0"/>
              <a:t>was with one of the mothers waiting to come out of scan - she ran up to her mother and said "Mommy, can we come back tomorrow“</a:t>
            </a:r>
          </a:p>
          <a:p>
            <a:pPr marL="171450" indent="-171450">
              <a:buFontTx/>
              <a:buChar char="-"/>
            </a:pPr>
            <a:endParaRPr lang="en-CA" baseline="0" dirty="0" smtClean="0"/>
          </a:p>
          <a:p>
            <a:pPr marL="171450" indent="-171450">
              <a:buFontTx/>
              <a:buChar char="-"/>
            </a:pPr>
            <a:r>
              <a:rPr lang="en-CA" baseline="0" dirty="0" smtClean="0"/>
              <a:t>Thus, Perception becomes the reality of the experience</a:t>
            </a:r>
          </a:p>
          <a:p>
            <a:pPr marL="171450" indent="-171450">
              <a:buFontTx/>
              <a:buChar char="-"/>
            </a:pPr>
            <a:endParaRPr lang="en-CA" baseline="0" dirty="0" smtClean="0"/>
          </a:p>
          <a:p>
            <a:pPr marL="171450" indent="-171450">
              <a:buFontTx/>
              <a:buChar char="-"/>
            </a:pPr>
            <a:r>
              <a:rPr lang="en-CA" baseline="0" dirty="0" smtClean="0"/>
              <a:t>We need to make the experience something our clients can understand, can identify with, and are comfortable being a part of</a:t>
            </a:r>
          </a:p>
          <a:p>
            <a:pPr marL="171450" indent="-171450">
              <a:buFontTx/>
              <a:buChar char="-"/>
            </a:pPr>
            <a:endParaRPr lang="en-CA" baseline="0" dirty="0" smtClean="0"/>
          </a:p>
          <a:p>
            <a:pPr marL="171450" indent="-171450">
              <a:buFontTx/>
              <a:buChar char="-"/>
            </a:pPr>
            <a:r>
              <a:rPr lang="en-CA" baseline="0" dirty="0" smtClean="0"/>
              <a:t>Again, although they cannot easily asses our medicine, they can, and will, JUDGE us on what they outwardly perceive</a:t>
            </a:r>
          </a:p>
          <a:p>
            <a:pPr marL="171450" indent="-171450">
              <a:buFontTx/>
              <a:buChar char="-"/>
            </a:pPr>
            <a:r>
              <a:rPr lang="en-CA" baseline="0" dirty="0" smtClean="0"/>
              <a:t>Like our messaging, our websites, our reception area</a:t>
            </a:r>
            <a:endParaRPr lang="en-CA" dirty="0"/>
          </a:p>
        </p:txBody>
      </p:sp>
      <p:sp>
        <p:nvSpPr>
          <p:cNvPr id="4" name="Slide Number Placeholder 3"/>
          <p:cNvSpPr>
            <a:spLocks noGrp="1"/>
          </p:cNvSpPr>
          <p:nvPr>
            <p:ph type="sldNum" sz="quarter" idx="10"/>
          </p:nvPr>
        </p:nvSpPr>
        <p:spPr/>
        <p:txBody>
          <a:bodyPr/>
          <a:lstStyle/>
          <a:p>
            <a:fld id="{DDAD8F49-5CD7-49CF-9C96-12B9562885E4}" type="slidenum">
              <a:rPr lang="en-CA" smtClean="0"/>
              <a:pPr/>
              <a:t>3</a:t>
            </a:fld>
            <a:endParaRPr lang="en-CA"/>
          </a:p>
        </p:txBody>
      </p:sp>
    </p:spTree>
    <p:extLst>
      <p:ext uri="{BB962C8B-B14F-4D97-AF65-F5344CB8AC3E}">
        <p14:creationId xmlns:p14="http://schemas.microsoft.com/office/powerpoint/2010/main" val="2817897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 if we are able to make a good 1</a:t>
            </a:r>
            <a:r>
              <a:rPr lang="en-US" sz="1200" kern="1200" baseline="30000" dirty="0" smtClean="0">
                <a:solidFill>
                  <a:schemeClr val="tx1"/>
                </a:solidFill>
                <a:effectLst/>
                <a:latin typeface="+mn-lt"/>
                <a:ea typeface="+mn-ea"/>
                <a:cs typeface="+mn-cs"/>
              </a:rPr>
              <a:t>st</a:t>
            </a:r>
            <a:r>
              <a:rPr lang="en-US" sz="1200" kern="1200" dirty="0" smtClean="0">
                <a:solidFill>
                  <a:schemeClr val="tx1"/>
                </a:solidFill>
                <a:effectLst/>
                <a:latin typeface="+mn-lt"/>
                <a:ea typeface="+mn-ea"/>
                <a:cs typeface="+mn-cs"/>
              </a:rPr>
              <a:t> impression, and stack the odds of a potential client viewing coming to as a likely resulting in a good experience, then they WILL come to us – which is what we want in order to ensure increased pet health.</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Again,</a:t>
            </a:r>
            <a:r>
              <a:rPr lang="en-US" sz="1200" kern="1200" baseline="0" dirty="0" smtClean="0">
                <a:solidFill>
                  <a:schemeClr val="tx1"/>
                </a:solidFill>
                <a:effectLst/>
                <a:latin typeface="+mn-lt"/>
                <a:ea typeface="+mn-ea"/>
                <a:cs typeface="+mn-cs"/>
              </a:rPr>
              <a:t> t</a:t>
            </a:r>
            <a:r>
              <a:rPr lang="en-US" sz="1200" kern="1200" dirty="0" smtClean="0">
                <a:solidFill>
                  <a:schemeClr val="tx1"/>
                </a:solidFill>
                <a:effectLst/>
                <a:latin typeface="+mn-lt"/>
                <a:ea typeface="+mn-ea"/>
                <a:cs typeface="+mn-cs"/>
              </a:rPr>
              <a:t>he way to start this process is by crafting a compelling message, and one that will be used repeatedly on all of your marketing materials. If we get it right, and it’s great message, then we’ll be able to duplicate the success that comes from it. However, if we just engage in this halfheartedly, without thinking about what we’re conveying, then not only will we be missing a chance to attract clients legitimately and reliably, but we’d</a:t>
            </a:r>
            <a:r>
              <a:rPr lang="en-US" sz="1200" kern="1200" baseline="0" dirty="0" smtClean="0">
                <a:solidFill>
                  <a:schemeClr val="tx1"/>
                </a:solidFill>
                <a:effectLst/>
                <a:latin typeface="+mn-lt"/>
                <a:ea typeface="+mn-ea"/>
                <a:cs typeface="+mn-cs"/>
              </a:rPr>
              <a:t> also just be</a:t>
            </a:r>
            <a:r>
              <a:rPr lang="en-US" sz="1200" kern="1200" dirty="0" smtClean="0">
                <a:solidFill>
                  <a:schemeClr val="tx1"/>
                </a:solidFill>
                <a:effectLst/>
                <a:latin typeface="+mn-lt"/>
                <a:ea typeface="+mn-ea"/>
                <a:cs typeface="+mn-cs"/>
              </a:rPr>
              <a:t> duplicating failure.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It’s important that we get it right because this message is going to be the foundation of what we do together over the next several sessions.</a:t>
            </a:r>
            <a:endParaRPr lang="en-CA" dirty="0"/>
          </a:p>
        </p:txBody>
      </p:sp>
      <p:sp>
        <p:nvSpPr>
          <p:cNvPr id="4" name="Slide Number Placeholder 3"/>
          <p:cNvSpPr>
            <a:spLocks noGrp="1"/>
          </p:cNvSpPr>
          <p:nvPr>
            <p:ph type="sldNum" sz="quarter" idx="10"/>
          </p:nvPr>
        </p:nvSpPr>
        <p:spPr/>
        <p:txBody>
          <a:bodyPr/>
          <a:lstStyle/>
          <a:p>
            <a:fld id="{DDAD8F49-5CD7-49CF-9C96-12B9562885E4}" type="slidenum">
              <a:rPr lang="en-CA" smtClean="0"/>
              <a:pPr/>
              <a:t>4</a:t>
            </a:fld>
            <a:endParaRPr lang="en-CA"/>
          </a:p>
        </p:txBody>
      </p:sp>
    </p:spTree>
    <p:extLst>
      <p:ext uri="{BB962C8B-B14F-4D97-AF65-F5344CB8AC3E}">
        <p14:creationId xmlns:p14="http://schemas.microsoft.com/office/powerpoint/2010/main" val="2817897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aseline="0" dirty="0" smtClean="0"/>
              <a:t>So, I would like you to take the next 30 seconds and write down your practice’s message. Make sure you have a pen and paper handy.</a:t>
            </a:r>
          </a:p>
          <a:p>
            <a:endParaRPr lang="en-CA" baseline="0" dirty="0" smtClean="0"/>
          </a:p>
          <a:p>
            <a:r>
              <a:rPr lang="en-CA" baseline="0" dirty="0" smtClean="0"/>
              <a:t>To help, I would like to set the scene. </a:t>
            </a:r>
          </a:p>
          <a:p>
            <a:endParaRPr lang="en-CA" baseline="0" dirty="0" smtClean="0"/>
          </a:p>
          <a:p>
            <a:r>
              <a:rPr lang="en-CA" baseline="0" dirty="0" smtClean="0"/>
              <a:t>I would like you to imagine that you have just stepped on to an elevator in an office building, but just as the door closes someone put their hand in, stopping the doors and joins you. </a:t>
            </a:r>
          </a:p>
          <a:p>
            <a:endParaRPr lang="en-CA" baseline="0" dirty="0" smtClean="0"/>
          </a:p>
          <a:p>
            <a:r>
              <a:rPr lang="en-CA" baseline="0" dirty="0" smtClean="0"/>
              <a:t>She’s middle aged and jokes that she is a paralegal and is late for a meeting. She asks what you do and you say you are a veterinarian. </a:t>
            </a:r>
          </a:p>
          <a:p>
            <a:r>
              <a:rPr lang="en-CA" baseline="0" dirty="0" smtClean="0"/>
              <a:t>She says “Oh that’s perfect as I just moved here and have a </a:t>
            </a:r>
            <a:r>
              <a:rPr lang="en-CA" baseline="0" dirty="0" err="1" smtClean="0"/>
              <a:t>boston</a:t>
            </a:r>
            <a:r>
              <a:rPr lang="en-CA" baseline="0" dirty="0" smtClean="0"/>
              <a:t> terrier who has really bad breath and probably is due for a check up. I </a:t>
            </a:r>
            <a:r>
              <a:rPr lang="en-CA" baseline="0" dirty="0" err="1" smtClean="0"/>
              <a:t>havent</a:t>
            </a:r>
            <a:r>
              <a:rPr lang="en-CA" baseline="0" dirty="0" smtClean="0"/>
              <a:t> found a local vet yet – tell me about your practice.”</a:t>
            </a:r>
          </a:p>
          <a:p>
            <a:endParaRPr lang="en-CA" baseline="0" dirty="0" smtClean="0"/>
          </a:p>
          <a:p>
            <a:r>
              <a:rPr lang="en-CA" baseline="0" dirty="0" smtClean="0"/>
              <a:t>Now in the next 30 seconds right down your practice’s fundamental message – the 30 second elevator pitch!</a:t>
            </a:r>
          </a:p>
          <a:p>
            <a:endParaRPr lang="en-CA" baseline="0" dirty="0" smtClean="0"/>
          </a:p>
          <a:p>
            <a:r>
              <a:rPr lang="en-CA" baseline="0" dirty="0" smtClean="0"/>
              <a:t>5 seconds left. </a:t>
            </a:r>
          </a:p>
          <a:p>
            <a:endParaRPr lang="en-CA" baseline="0" dirty="0" smtClean="0"/>
          </a:p>
          <a:p>
            <a:r>
              <a:rPr lang="en-CA" baseline="0" dirty="0" smtClean="0"/>
              <a:t>Okay good. Now keep this for now as we are going to come back to your original message to see if there’s a difference from the one you end up with. </a:t>
            </a:r>
          </a:p>
        </p:txBody>
      </p:sp>
      <p:sp>
        <p:nvSpPr>
          <p:cNvPr id="4" name="Slide Number Placeholder 3"/>
          <p:cNvSpPr>
            <a:spLocks noGrp="1"/>
          </p:cNvSpPr>
          <p:nvPr>
            <p:ph type="sldNum" sz="quarter" idx="10"/>
          </p:nvPr>
        </p:nvSpPr>
        <p:spPr/>
        <p:txBody>
          <a:bodyPr/>
          <a:lstStyle/>
          <a:p>
            <a:fld id="{DDAD8F49-5CD7-49CF-9C96-12B9562885E4}" type="slidenum">
              <a:rPr lang="en-CA" smtClean="0"/>
              <a:pPr/>
              <a:t>5</a:t>
            </a:fld>
            <a:endParaRPr lang="en-CA"/>
          </a:p>
        </p:txBody>
      </p:sp>
    </p:spTree>
    <p:extLst>
      <p:ext uri="{BB962C8B-B14F-4D97-AF65-F5344CB8AC3E}">
        <p14:creationId xmlns:p14="http://schemas.microsoft.com/office/powerpoint/2010/main" val="2817897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So lets get to the meat and potatoes.</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In terms of attracting clients,</a:t>
            </a:r>
            <a:r>
              <a:rPr lang="en-US" sz="1200" kern="1200" baseline="0" dirty="0" smtClean="0">
                <a:solidFill>
                  <a:schemeClr val="tx1"/>
                </a:solidFill>
                <a:effectLst/>
                <a:latin typeface="+mn-lt"/>
                <a:ea typeface="+mn-ea"/>
                <a:cs typeface="+mn-cs"/>
              </a:rPr>
              <a:t> a</a:t>
            </a:r>
            <a:r>
              <a:rPr lang="en-US" sz="1200" kern="1200" dirty="0" smtClean="0">
                <a:solidFill>
                  <a:schemeClr val="tx1"/>
                </a:solidFill>
                <a:effectLst/>
                <a:latin typeface="+mn-lt"/>
                <a:ea typeface="+mn-ea"/>
                <a:cs typeface="+mn-cs"/>
              </a:rPr>
              <a:t>ll too often vets think too</a:t>
            </a:r>
            <a:r>
              <a:rPr lang="en-US" sz="1200" kern="1200" baseline="0" dirty="0" smtClean="0">
                <a:solidFill>
                  <a:schemeClr val="tx1"/>
                </a:solidFill>
                <a:effectLst/>
                <a:latin typeface="+mn-lt"/>
                <a:ea typeface="+mn-ea"/>
                <a:cs typeface="+mn-cs"/>
              </a:rPr>
              <a:t> clinically, and the reality is that in non-medical instances what is really indicated is for us to remove ou</a:t>
            </a:r>
            <a:r>
              <a:rPr lang="en-US" sz="1200" kern="1200" dirty="0" smtClean="0">
                <a:solidFill>
                  <a:schemeClr val="tx1"/>
                </a:solidFill>
                <a:effectLst/>
                <a:latin typeface="+mn-lt"/>
                <a:ea typeface="+mn-ea"/>
                <a:cs typeface="+mn-cs"/>
              </a:rPr>
              <a:t>r veterinary hats…and just relate to our clients as people</a:t>
            </a:r>
          </a:p>
          <a:p>
            <a:pPr lvl="0"/>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AD8F49-5CD7-49CF-9C96-12B9562885E4}" type="slidenum">
              <a:rPr lang="en-CA" smtClean="0"/>
              <a:pPr/>
              <a:t>6</a:t>
            </a:fld>
            <a:endParaRPr lang="en-CA"/>
          </a:p>
        </p:txBody>
      </p:sp>
    </p:spTree>
    <p:extLst>
      <p:ext uri="{BB962C8B-B14F-4D97-AF65-F5344CB8AC3E}">
        <p14:creationId xmlns:p14="http://schemas.microsoft.com/office/powerpoint/2010/main" val="2817897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All too often, we think like veterinarians</a:t>
            </a:r>
            <a:r>
              <a:rPr lang="en-US" sz="1200" kern="1200" baseline="0" dirty="0" smtClean="0">
                <a:solidFill>
                  <a:schemeClr val="tx1"/>
                </a:solidFill>
                <a:effectLst/>
                <a:latin typeface="+mn-lt"/>
                <a:ea typeface="+mn-ea"/>
                <a:cs typeface="+mn-cs"/>
              </a:rPr>
              <a:t> when w</a:t>
            </a:r>
            <a:r>
              <a:rPr lang="en-US" sz="1200" kern="1200" dirty="0" smtClean="0">
                <a:solidFill>
                  <a:schemeClr val="tx1"/>
                </a:solidFill>
                <a:effectLst/>
                <a:latin typeface="+mn-lt"/>
                <a:ea typeface="+mn-ea"/>
                <a:cs typeface="+mn-cs"/>
              </a:rPr>
              <a:t>hat we have to do is take off our veterinary hat. From experience, we tend to emphasize the features of our practice rather than the benefits for our clients. We tend to say what we do and we forget the compassionate elements. We have to instead think like our clients in every single thing we do, in every single piece of marketing material. </a:t>
            </a:r>
          </a:p>
          <a:p>
            <a:pPr lvl="0"/>
            <a:endParaRPr lang="en-US" sz="1200" kern="1200" baseline="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Think of your clients’ problems and frustrations, and endeavor to address these issues</a:t>
            </a:r>
            <a:endParaRPr lang="en-CA" baseline="0" dirty="0" smtClean="0"/>
          </a:p>
          <a:p>
            <a:endParaRPr lang="en-CA" baseline="0" dirty="0" smtClean="0"/>
          </a:p>
          <a:p>
            <a:r>
              <a:rPr lang="en-CA" baseline="0" dirty="0" smtClean="0"/>
              <a:t>If we are not:</a:t>
            </a:r>
          </a:p>
          <a:p>
            <a:r>
              <a:rPr lang="en-CA" baseline="0" dirty="0" smtClean="0"/>
              <a:t>Thinking like our clients</a:t>
            </a:r>
          </a:p>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smtClean="0"/>
              <a:t>Feeling like our client</a:t>
            </a:r>
            <a:endParaRPr lang="en-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Desiring </a:t>
            </a:r>
            <a:r>
              <a:rPr lang="en-CA" baseline="0" dirty="0" smtClean="0"/>
              <a:t>like our client</a:t>
            </a:r>
            <a:endParaRPr lang="en-CA" dirty="0" smtClean="0"/>
          </a:p>
          <a:p>
            <a:endParaRPr lang="en-CA" dirty="0" smtClean="0"/>
          </a:p>
          <a:p>
            <a:r>
              <a:rPr lang="en-CA" dirty="0" smtClean="0"/>
              <a:t>Then</a:t>
            </a:r>
            <a:r>
              <a:rPr lang="en-CA" baseline="0" dirty="0" smtClean="0"/>
              <a:t> we’ll never be able to deliver the experience our client is seeking – we will miss the mark every time. </a:t>
            </a:r>
          </a:p>
          <a:p>
            <a:endParaRPr lang="en-CA" baseline="0" dirty="0" smtClean="0"/>
          </a:p>
          <a:p>
            <a:r>
              <a:rPr lang="en-CA" baseline="0" dirty="0" smtClean="0"/>
              <a:t>So every aspect of how we craft the message and the perception of the practice MUST be viewed through the psyche of our client.</a:t>
            </a:r>
            <a:endParaRPr lang="en-CA" dirty="0"/>
          </a:p>
        </p:txBody>
      </p:sp>
      <p:sp>
        <p:nvSpPr>
          <p:cNvPr id="4" name="Slide Number Placeholder 3"/>
          <p:cNvSpPr>
            <a:spLocks noGrp="1"/>
          </p:cNvSpPr>
          <p:nvPr>
            <p:ph type="sldNum" sz="quarter" idx="10"/>
          </p:nvPr>
        </p:nvSpPr>
        <p:spPr/>
        <p:txBody>
          <a:bodyPr/>
          <a:lstStyle/>
          <a:p>
            <a:fld id="{DDAD8F49-5CD7-49CF-9C96-12B9562885E4}" type="slidenum">
              <a:rPr lang="en-CA" smtClean="0"/>
              <a:pPr/>
              <a:t>7</a:t>
            </a:fld>
            <a:endParaRPr lang="en-CA"/>
          </a:p>
        </p:txBody>
      </p:sp>
    </p:spTree>
    <p:extLst>
      <p:ext uri="{BB962C8B-B14F-4D97-AF65-F5344CB8AC3E}">
        <p14:creationId xmlns:p14="http://schemas.microsoft.com/office/powerpoint/2010/main" val="2817897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Start With Why</a:t>
            </a:r>
            <a:r>
              <a:rPr lang="en-US" sz="1200" kern="1200" dirty="0" smtClean="0">
                <a:solidFill>
                  <a:schemeClr val="tx1"/>
                </a:solidFill>
                <a:effectLst/>
                <a:latin typeface="+mn-lt"/>
                <a:ea typeface="+mn-ea"/>
                <a:cs typeface="+mn-cs"/>
              </a:rPr>
              <a:t> – Written by Simon </a:t>
            </a:r>
            <a:r>
              <a:rPr lang="en-US" sz="1200" kern="1200" dirty="0" err="1" smtClean="0">
                <a:solidFill>
                  <a:schemeClr val="tx1"/>
                </a:solidFill>
                <a:effectLst/>
                <a:latin typeface="+mn-lt"/>
                <a:ea typeface="+mn-ea"/>
                <a:cs typeface="+mn-cs"/>
              </a:rPr>
              <a:t>Sinek</a:t>
            </a:r>
            <a:r>
              <a:rPr lang="en-US" sz="1200" kern="1200" dirty="0" smtClean="0">
                <a:solidFill>
                  <a:schemeClr val="tx1"/>
                </a:solidFill>
                <a:effectLst/>
                <a:latin typeface="+mn-lt"/>
                <a:ea typeface="+mn-ea"/>
                <a:cs typeface="+mn-cs"/>
              </a:rPr>
              <a:t>, this basic principle holds that when we communicate, we naturally focus on what we do and how we do it. Rarely do we say why we do it. What we have to do is, instead of saying what, how and why, in that order, we flip it on its head. We start with why – the inspiration of why we do what we do. That becomes the core of our messaging.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Tell story of ‘30,000 songs in your pocket’</a:t>
            </a:r>
            <a:r>
              <a:rPr lang="en-US" sz="1200" kern="1200" baseline="0" dirty="0" smtClean="0">
                <a:solidFill>
                  <a:schemeClr val="tx1"/>
                </a:solidFill>
                <a:effectLst/>
                <a:latin typeface="+mn-lt"/>
                <a:ea typeface="+mn-ea"/>
                <a:cs typeface="+mn-cs"/>
              </a:rPr>
              <a:t> versus 5 gigs of music memory that no one could understand or </a:t>
            </a:r>
            <a:r>
              <a:rPr lang="en-US" sz="1200" kern="1200" baseline="0" smtClean="0">
                <a:solidFill>
                  <a:schemeClr val="tx1"/>
                </a:solidFill>
                <a:effectLst/>
                <a:latin typeface="+mn-lt"/>
                <a:ea typeface="+mn-ea"/>
                <a:cs typeface="+mn-cs"/>
              </a:rPr>
              <a:t>identify with</a:t>
            </a:r>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People don’t care</a:t>
            </a:r>
            <a:r>
              <a:rPr lang="en-US" sz="1200" kern="1200" baseline="0" dirty="0" smtClean="0">
                <a:solidFill>
                  <a:schemeClr val="tx1"/>
                </a:solidFill>
                <a:effectLst/>
                <a:latin typeface="+mn-lt"/>
                <a:ea typeface="+mn-ea"/>
                <a:cs typeface="+mn-cs"/>
              </a:rPr>
              <a:t> about what we do – they care about why we do it!</a:t>
            </a:r>
            <a:r>
              <a:rPr lang="en-US" sz="1200" kern="1200" dirty="0" smtClean="0">
                <a:solidFill>
                  <a:schemeClr val="tx1"/>
                </a:solidFill>
                <a:effectLst/>
                <a:latin typeface="+mn-lt"/>
                <a:ea typeface="+mn-ea"/>
                <a:cs typeface="+mn-cs"/>
              </a:rPr>
              <a:t>. </a:t>
            </a:r>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Our objective as veterinarians is to inspire our potential clients in the same way, compel them to choose us as their </a:t>
            </a:r>
            <a:r>
              <a:rPr lang="en-US" sz="1200" kern="1200" dirty="0" err="1" smtClean="0">
                <a:solidFill>
                  <a:schemeClr val="tx1"/>
                </a:solidFill>
                <a:effectLst/>
                <a:latin typeface="+mn-lt"/>
                <a:ea typeface="+mn-ea"/>
                <a:cs typeface="+mn-cs"/>
              </a:rPr>
              <a:t>carer</a:t>
            </a:r>
            <a:r>
              <a:rPr lang="en-US" sz="1200" kern="1200" dirty="0" smtClean="0">
                <a:solidFill>
                  <a:schemeClr val="tx1"/>
                </a:solidFill>
                <a:effectLst/>
                <a:latin typeface="+mn-lt"/>
                <a:ea typeface="+mn-ea"/>
                <a:cs typeface="+mn-cs"/>
              </a:rPr>
              <a:t>. Like with Apple, our clients want to know how choosing you will benefit them, speak to convenience, and really touch at the heart of what they are really after- an assurance of their pets wellbeing.</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do this by inspiring with our common ground – our love of animals. No matter who your client is, they bring their animal to you because you have a shared compassion for animals. That similarity, that inspirational element, is what we have to focus on. We have to start with why, and then go into how we’re different, and finally, what we do. People do not buy what you do, but they do buy why you do it. We’re going to start with why in our messaging, and with that we’re going to create our boilerplate, which is what we’re going to use to duplicate our inspirational messaging over and over again.</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63A5FE7-9C13-44B9-BE8C-FD9B425DBEF6}" type="slidenum">
              <a:rPr lang="en-CA" smtClean="0"/>
              <a:pPr/>
              <a:t>8</a:t>
            </a:fld>
            <a:endParaRPr lang="en-CA"/>
          </a:p>
        </p:txBody>
      </p:sp>
    </p:spTree>
    <p:extLst>
      <p:ext uri="{BB962C8B-B14F-4D97-AF65-F5344CB8AC3E}">
        <p14:creationId xmlns:p14="http://schemas.microsoft.com/office/powerpoint/2010/main" val="3122149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i="1" kern="1200" dirty="0" smtClean="0">
                <a:solidFill>
                  <a:schemeClr val="tx1"/>
                </a:solidFill>
                <a:effectLst/>
                <a:latin typeface="+mn-lt"/>
                <a:ea typeface="+mn-ea"/>
                <a:cs typeface="+mn-cs"/>
              </a:rPr>
              <a:t>Use Emotional Motivators </a:t>
            </a:r>
            <a:r>
              <a:rPr lang="en-US" sz="1200" kern="1200" dirty="0" smtClean="0">
                <a:solidFill>
                  <a:schemeClr val="tx1"/>
                </a:solidFill>
                <a:effectLst/>
                <a:latin typeface="+mn-lt"/>
                <a:ea typeface="+mn-ea"/>
                <a:cs typeface="+mn-cs"/>
              </a:rPr>
              <a:t>– What are psychological triggers, and how can and should you use them to motivate potential clients to actually come into your practice?</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Community.</a:t>
            </a:r>
            <a:r>
              <a:rPr lang="en-US" sz="1200" kern="1200" dirty="0" smtClean="0">
                <a:solidFill>
                  <a:schemeClr val="tx1"/>
                </a:solidFill>
                <a:effectLst/>
                <a:latin typeface="+mn-lt"/>
                <a:ea typeface="+mn-ea"/>
                <a:cs typeface="+mn-cs"/>
              </a:rPr>
              <a:t> If we can show that your practice is involved in the community, it’s going to increase trust and make it a more attractive place to visit. A great way to do this is through Facebook. If you had two options, for example, when evaluating which dentist to go to, and one dentist had only a few fans, while the other one had over a thousand fans, which one would you choose? Probably the one that has all that community support around him, because it gives the impression that he is a trusted professional. The action point for community is to set up a Facebook page and then incorporate those fans into your website. </a:t>
            </a:r>
          </a:p>
          <a:p>
            <a:pPr lvl="0"/>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Consensus (Social</a:t>
            </a:r>
            <a:r>
              <a:rPr lang="en-US" sz="1200" b="1" kern="1200" baseline="0" dirty="0" smtClean="0">
                <a:solidFill>
                  <a:schemeClr val="tx1"/>
                </a:solidFill>
                <a:effectLst/>
                <a:latin typeface="+mn-lt"/>
                <a:ea typeface="+mn-ea"/>
                <a:cs typeface="+mn-cs"/>
              </a:rPr>
              <a:t> Proof)</a:t>
            </a:r>
            <a:r>
              <a:rPr lang="en-US" sz="1200" b="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Saying how good we are ourselves only goes so far before people stop listening. What you have to do is get your clients to speak for you. For example, we can use testimonials. Every piece of marketing material should display these testimonials. Another impressive</a:t>
            </a:r>
            <a:r>
              <a:rPr lang="en-US" sz="1200" kern="1200" baseline="0" dirty="0" smtClean="0">
                <a:solidFill>
                  <a:schemeClr val="tx1"/>
                </a:solidFill>
                <a:effectLst/>
                <a:latin typeface="+mn-lt"/>
                <a:ea typeface="+mn-ea"/>
                <a:cs typeface="+mn-cs"/>
              </a:rPr>
              <a:t> piece of social proof</a:t>
            </a:r>
            <a:r>
              <a:rPr lang="en-US" sz="1200" kern="1200" dirty="0" smtClean="0">
                <a:solidFill>
                  <a:schemeClr val="tx1"/>
                </a:solidFill>
                <a:effectLst/>
                <a:latin typeface="+mn-lt"/>
                <a:ea typeface="+mn-ea"/>
                <a:cs typeface="+mn-cs"/>
              </a:rPr>
              <a:t> is</a:t>
            </a:r>
            <a:r>
              <a:rPr lang="en-US" sz="1200" kern="1200" baseline="0" dirty="0" smtClean="0">
                <a:solidFill>
                  <a:schemeClr val="tx1"/>
                </a:solidFill>
                <a:effectLst/>
                <a:latin typeface="+mn-lt"/>
                <a:ea typeface="+mn-ea"/>
                <a:cs typeface="+mn-cs"/>
              </a:rPr>
              <a:t> to</a:t>
            </a:r>
            <a:r>
              <a:rPr lang="en-US" sz="1200" kern="1200" dirty="0" smtClean="0">
                <a:solidFill>
                  <a:schemeClr val="tx1"/>
                </a:solidFill>
                <a:effectLst/>
                <a:latin typeface="+mn-lt"/>
                <a:ea typeface="+mn-ea"/>
                <a:cs typeface="+mn-cs"/>
              </a:rPr>
              <a:t> cite the number of our clients. Rather than saying, “Come to ABC Vet Clinic, we’re so great, we do xyz…”, instead say, “Come and join the 5,000 pet owners who call ABC Vet Clinic their trusted veterinarian”. That has a much greater impact. Through using a testimonial or an actual number, you can show that there are a lot of other people who have put their trust in your practice.</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pPr lvl="0"/>
            <a:r>
              <a:rPr lang="en-US" sz="1200" b="1" kern="1200" baseline="0" dirty="0" smtClean="0">
                <a:solidFill>
                  <a:schemeClr val="tx1"/>
                </a:solidFill>
                <a:effectLst/>
                <a:latin typeface="+mn-lt"/>
                <a:ea typeface="+mn-ea"/>
                <a:cs typeface="+mn-cs"/>
              </a:rPr>
              <a:t>Compassion Connection</a:t>
            </a:r>
            <a:r>
              <a:rPr lang="en-US" sz="1200" b="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People bond with those that have a familiarity to them and who they can relate to, so we need to make sure that any  opportunity to be like our clients is showcased. In veterinary medicine we are</a:t>
            </a:r>
            <a:r>
              <a:rPr lang="en-US" sz="1200" kern="1200" baseline="0" dirty="0" smtClean="0">
                <a:solidFill>
                  <a:schemeClr val="tx1"/>
                </a:solidFill>
                <a:effectLst/>
                <a:latin typeface="+mn-lt"/>
                <a:ea typeface="+mn-ea"/>
                <a:cs typeface="+mn-cs"/>
              </a:rPr>
              <a:t> fortunate to share a powerful common ground with all of our clients and I call this the </a:t>
            </a:r>
            <a:r>
              <a:rPr lang="en-US" sz="1200" b="1" kern="1200" baseline="0" dirty="0" smtClean="0">
                <a:solidFill>
                  <a:schemeClr val="tx1"/>
                </a:solidFill>
                <a:effectLst/>
                <a:latin typeface="+mn-lt"/>
                <a:ea typeface="+mn-ea"/>
                <a:cs typeface="+mn-cs"/>
              </a:rPr>
              <a:t>Compassion Connection</a:t>
            </a: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Through</a:t>
            </a:r>
            <a:r>
              <a:rPr lang="en-US" sz="1200" b="0" kern="1200" baseline="0" dirty="0" smtClean="0">
                <a:solidFill>
                  <a:schemeClr val="tx1"/>
                </a:solidFill>
                <a:effectLst/>
                <a:latin typeface="+mn-lt"/>
                <a:ea typeface="+mn-ea"/>
                <a:cs typeface="+mn-cs"/>
              </a:rPr>
              <a:t> emphasizing our personal compassion for our work (treating animals) we are able to create a powerful connection with our clients – because it is that same compassionate element that is driving them to their veterinarian. The more we can reveal, the greater our attractiveness and the degree of engagement will become. </a:t>
            </a:r>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pPr lvl="0"/>
            <a:r>
              <a:rPr lang="en-US" sz="1200" b="1" kern="1200" dirty="0" smtClean="0">
                <a:solidFill>
                  <a:srgbClr val="C00000"/>
                </a:solidFill>
                <a:effectLst/>
                <a:latin typeface="+mn-lt"/>
                <a:ea typeface="+mn-ea"/>
                <a:cs typeface="+mn-cs"/>
              </a:rPr>
              <a:t>Care.</a:t>
            </a:r>
            <a:r>
              <a:rPr lang="en-US" sz="1200" kern="1200" dirty="0" smtClean="0">
                <a:solidFill>
                  <a:srgbClr val="C00000"/>
                </a:solidFill>
                <a:effectLst/>
                <a:latin typeface="+mn-lt"/>
                <a:ea typeface="+mn-ea"/>
                <a:cs typeface="+mn-cs"/>
              </a:rPr>
              <a:t> Focus on the </a:t>
            </a:r>
            <a:r>
              <a:rPr lang="en-US" sz="1200" i="1" kern="1200" dirty="0" smtClean="0">
                <a:solidFill>
                  <a:srgbClr val="C00000"/>
                </a:solidFill>
                <a:effectLst/>
                <a:latin typeface="+mn-lt"/>
                <a:ea typeface="+mn-ea"/>
                <a:cs typeface="+mn-cs"/>
              </a:rPr>
              <a:t>care</a:t>
            </a:r>
            <a:r>
              <a:rPr lang="en-US" sz="1200" kern="1200" dirty="0" smtClean="0">
                <a:solidFill>
                  <a:srgbClr val="C00000"/>
                </a:solidFill>
                <a:effectLst/>
                <a:latin typeface="+mn-lt"/>
                <a:ea typeface="+mn-ea"/>
                <a:cs typeface="+mn-cs"/>
              </a:rPr>
              <a:t> they and their pets will benefit</a:t>
            </a:r>
            <a:r>
              <a:rPr lang="en-US" sz="1200" kern="1200" baseline="0" dirty="0" smtClean="0">
                <a:solidFill>
                  <a:srgbClr val="C00000"/>
                </a:solidFill>
                <a:effectLst/>
                <a:latin typeface="+mn-lt"/>
                <a:ea typeface="+mn-ea"/>
                <a:cs typeface="+mn-cs"/>
              </a:rPr>
              <a:t> from, not the </a:t>
            </a:r>
            <a:r>
              <a:rPr lang="en-US" sz="1200" i="1" kern="1200" baseline="0" dirty="0" smtClean="0">
                <a:solidFill>
                  <a:srgbClr val="C00000"/>
                </a:solidFill>
                <a:effectLst/>
                <a:latin typeface="+mn-lt"/>
                <a:ea typeface="+mn-ea"/>
                <a:cs typeface="+mn-cs"/>
              </a:rPr>
              <a:t>features</a:t>
            </a:r>
            <a:r>
              <a:rPr lang="en-US" sz="1200" kern="1200" baseline="0" dirty="0" smtClean="0">
                <a:solidFill>
                  <a:srgbClr val="C00000"/>
                </a:solidFill>
                <a:effectLst/>
                <a:latin typeface="+mn-lt"/>
                <a:ea typeface="+mn-ea"/>
                <a:cs typeface="+mn-cs"/>
              </a:rPr>
              <a:t> they will dispassionately receive. From</a:t>
            </a:r>
            <a:r>
              <a:rPr lang="en-US" sz="1200" kern="1200" dirty="0" smtClean="0">
                <a:solidFill>
                  <a:srgbClr val="C00000"/>
                </a:solidFill>
                <a:effectLst/>
                <a:latin typeface="+mn-lt"/>
                <a:ea typeface="+mn-ea"/>
                <a:cs typeface="+mn-cs"/>
              </a:rPr>
              <a:t> experience, vets tend to emphasize and list the features of our practice boast rather than the benefits our clients will actually enjoy. We tend to say what we do and we forget the elements that people actually care about, and that will lead to a connection.  Given this, we have to think like our clients in every single thing we do, in every single piece of marketing material we create.  For example, if</a:t>
            </a:r>
            <a:r>
              <a:rPr lang="en-US" sz="1200" kern="1200" baseline="0" dirty="0" smtClean="0">
                <a:solidFill>
                  <a:srgbClr val="C00000"/>
                </a:solidFill>
                <a:effectLst/>
                <a:latin typeface="+mn-lt"/>
                <a:ea typeface="+mn-ea"/>
                <a:cs typeface="+mn-cs"/>
              </a:rPr>
              <a:t> you want to promote your </a:t>
            </a:r>
            <a:r>
              <a:rPr lang="en-US" sz="1200" kern="1200" dirty="0" smtClean="0">
                <a:solidFill>
                  <a:srgbClr val="C00000"/>
                </a:solidFill>
                <a:effectLst/>
                <a:latin typeface="+mn-lt"/>
                <a:ea typeface="+mn-ea"/>
                <a:cs typeface="+mn-cs"/>
              </a:rPr>
              <a:t>veterinary dentistry, instead of describing what you do in the process of addressing</a:t>
            </a:r>
            <a:r>
              <a:rPr lang="en-US" sz="1200" kern="1200" baseline="0" dirty="0" smtClean="0">
                <a:solidFill>
                  <a:srgbClr val="C00000"/>
                </a:solidFill>
                <a:effectLst/>
                <a:latin typeface="+mn-lt"/>
                <a:ea typeface="+mn-ea"/>
                <a:cs typeface="+mn-cs"/>
              </a:rPr>
              <a:t> that issue medically, </a:t>
            </a:r>
            <a:r>
              <a:rPr lang="en-US" sz="1200" kern="1200" dirty="0" smtClean="0">
                <a:solidFill>
                  <a:srgbClr val="C00000"/>
                </a:solidFill>
                <a:effectLst/>
                <a:latin typeface="+mn-lt"/>
                <a:ea typeface="+mn-ea"/>
                <a:cs typeface="+mn-cs"/>
              </a:rPr>
              <a:t> think of what types of presenting issues your client is confronted with that suggests their pet may need an intervention, such as the bad breath they smell each day, and show them how bringing their</a:t>
            </a:r>
            <a:r>
              <a:rPr lang="en-US" sz="1200" kern="1200" baseline="0" dirty="0" smtClean="0">
                <a:solidFill>
                  <a:srgbClr val="C00000"/>
                </a:solidFill>
                <a:effectLst/>
                <a:latin typeface="+mn-lt"/>
                <a:ea typeface="+mn-ea"/>
                <a:cs typeface="+mn-cs"/>
              </a:rPr>
              <a:t> pet to you will take care of this</a:t>
            </a:r>
            <a:r>
              <a:rPr lang="en-US" sz="1200" kern="1200" dirty="0" smtClean="0">
                <a:solidFill>
                  <a:srgbClr val="C00000"/>
                </a:solidFill>
                <a:effectLst/>
                <a:latin typeface="+mn-lt"/>
                <a:ea typeface="+mn-ea"/>
                <a:cs typeface="+mn-cs"/>
              </a:rPr>
              <a:t>. </a:t>
            </a:r>
            <a:endParaRPr lang="en-CA" sz="1200" kern="1200" dirty="0" smtClean="0">
              <a:solidFill>
                <a:srgbClr val="C00000"/>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Call to Action.</a:t>
            </a:r>
            <a:r>
              <a:rPr lang="en-US" sz="1200" kern="1200" dirty="0" smtClean="0">
                <a:solidFill>
                  <a:schemeClr val="tx1"/>
                </a:solidFill>
                <a:effectLst/>
                <a:latin typeface="+mn-lt"/>
                <a:ea typeface="+mn-ea"/>
                <a:cs typeface="+mn-cs"/>
              </a:rPr>
              <a:t> It’s been shown that a call to action, or simply saying what you want people to do, has a significant impact. What does this mean for veterinary practices? On our websites we have to use phrases like, “call us today”, “reserve your appointment”, “call us now”; anything that will motivate people to actually pick up the phone and call. I recently registered for a webinar, and at the end of the registration process, it said “mark this in your calendar now”. I would have missed that if not prompted to do so. If we don’t tell people what to do, we’re relying on them to be self-motivated enough to take that action, which they may never do.</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63A5FE7-9C13-44B9-BE8C-FD9B425DBEF6}" type="slidenum">
              <a:rPr lang="en-CA" smtClean="0"/>
              <a:pPr/>
              <a:t>9</a:t>
            </a:fld>
            <a:endParaRPr lang="en-CA"/>
          </a:p>
        </p:txBody>
      </p:sp>
    </p:spTree>
    <p:extLst>
      <p:ext uri="{BB962C8B-B14F-4D97-AF65-F5344CB8AC3E}">
        <p14:creationId xmlns:p14="http://schemas.microsoft.com/office/powerpoint/2010/main" val="17898186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361951"/>
            <a:ext cx="7747000" cy="2362200"/>
          </a:xfrm>
          <a:blipFill>
            <a:blip r:embed="rId2" cstate="print"/>
            <a:stretch>
              <a:fillRect/>
            </a:stretch>
          </a:blipFill>
        </p:spPr>
        <p:txBody>
          <a:bodyPr vert="horz" lIns="365760" tIns="45720" rIns="91440" bIns="45720" rtlCol="0" anchor="ctr">
            <a:normAutofit/>
          </a:bodyPr>
          <a:lstStyle>
            <a:lvl1pPr algn="l">
              <a:defRPr lang="en-US" b="1">
                <a:effectLst>
                  <a:outerShdw blurRad="50800" dist="25400" dir="5400000" algn="t" rotWithShape="0">
                    <a:prstClr val="black">
                      <a:alpha val="40000"/>
                    </a:prstClr>
                  </a:outerShdw>
                </a:effectLst>
                <a:latin typeface="Trajan Pro" pitchFamily="18" charset="0"/>
              </a:defRPr>
            </a:lvl1pPr>
          </a:lstStyle>
          <a:p>
            <a:pPr lvl="0" algn="l"/>
            <a:r>
              <a:rPr lang="en-US" dirty="0" smtClean="0"/>
              <a:t>CLICK </a:t>
            </a:r>
            <a:br>
              <a:rPr lang="en-US" dirty="0" smtClean="0"/>
            </a:br>
            <a:r>
              <a:rPr lang="en-US" dirty="0" smtClean="0"/>
              <a:t>TO EDIT MASTER TITLE STYLE</a:t>
            </a:r>
            <a:endParaRPr lang="en-US" dirty="0"/>
          </a:p>
        </p:txBody>
      </p:sp>
      <p:grpSp>
        <p:nvGrpSpPr>
          <p:cNvPr id="6" name="Group 5"/>
          <p:cNvGrpSpPr/>
          <p:nvPr userDrawn="1"/>
        </p:nvGrpSpPr>
        <p:grpSpPr>
          <a:xfrm>
            <a:off x="7755465" y="4072800"/>
            <a:ext cx="1380744" cy="1078992"/>
            <a:chOff x="7755465" y="4072800"/>
            <a:chExt cx="1380744" cy="1078992"/>
          </a:xfrm>
        </p:grpSpPr>
        <p:sp>
          <p:nvSpPr>
            <p:cNvPr id="7" name="Round Same Side Corner Rectangle 6"/>
            <p:cNvSpPr/>
            <p:nvPr/>
          </p:nvSpPr>
          <p:spPr>
            <a:xfrm>
              <a:off x="7755465" y="4072800"/>
              <a:ext cx="1380744" cy="1078992"/>
            </a:xfrm>
            <a:prstGeom prst="round2SameRect">
              <a:avLst>
                <a:gd name="adj1" fmla="val 11812"/>
                <a:gd name="adj2" fmla="val 809"/>
              </a:avLst>
            </a:prstGeom>
            <a:solidFill>
              <a:schemeClr val="tx1"/>
            </a:solidFill>
            <a:ln>
              <a:solidFill>
                <a:schemeClr val="accent5">
                  <a:lumMod val="7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3" descr="C:\Users\Creative\Desktop\FINAL_Partners_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4171455"/>
              <a:ext cx="1144588" cy="97054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5915628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A75E5479-22F4-45AA-ABA8-630DABCBCC86}" type="datetimeFigureOut">
              <a:rPr lang="en-US" smtClean="0"/>
              <a:pPr/>
              <a:t>7/23/2012</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8E4B2933-7BC1-423B-8D9D-8D35D94B4B2B}" type="slidenum">
              <a:rPr lang="en-US" smtClean="0"/>
              <a:pPr/>
              <a:t>‹#›</a:t>
            </a:fld>
            <a:endParaRPr lang="en-US"/>
          </a:p>
        </p:txBody>
      </p:sp>
    </p:spTree>
    <p:extLst>
      <p:ext uri="{BB962C8B-B14F-4D97-AF65-F5344CB8AC3E}">
        <p14:creationId xmlns:p14="http://schemas.microsoft.com/office/powerpoint/2010/main" val="2550640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lgn="l">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4767263"/>
            <a:ext cx="2133600" cy="273844"/>
          </a:xfrm>
          <a:prstGeom prst="rect">
            <a:avLst/>
          </a:prstGeom>
        </p:spPr>
        <p:txBody>
          <a:bodyPr/>
          <a:lstStyle/>
          <a:p>
            <a:fld id="{A75E5479-22F4-45AA-ABA8-630DABCBCC86}" type="datetimeFigureOut">
              <a:rPr lang="en-US" smtClean="0"/>
              <a:pPr/>
              <a:t>7/23/2012</a:t>
            </a:fld>
            <a:endParaRPr lang="en-US"/>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4767263"/>
            <a:ext cx="2133600" cy="273844"/>
          </a:xfrm>
          <a:prstGeom prst="rect">
            <a:avLst/>
          </a:prstGeom>
        </p:spPr>
        <p:txBody>
          <a:bodyPr/>
          <a:lstStyle/>
          <a:p>
            <a:fld id="{8E4B2933-7BC1-423B-8D9D-8D35D94B4B2B}" type="slidenum">
              <a:rPr lang="en-US" smtClean="0"/>
              <a:pPr/>
              <a:t>‹#›</a:t>
            </a:fld>
            <a:endParaRPr lang="en-US"/>
          </a:p>
        </p:txBody>
      </p:sp>
    </p:spTree>
    <p:extLst>
      <p:ext uri="{BB962C8B-B14F-4D97-AF65-F5344CB8AC3E}">
        <p14:creationId xmlns:p14="http://schemas.microsoft.com/office/powerpoint/2010/main" val="705202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4767263"/>
            <a:ext cx="2133600" cy="273844"/>
          </a:xfrm>
          <a:prstGeom prst="rect">
            <a:avLst/>
          </a:prstGeom>
        </p:spPr>
        <p:txBody>
          <a:bodyPr/>
          <a:lstStyle/>
          <a:p>
            <a:fld id="{A75E5479-22F4-45AA-ABA8-630DABCBCC86}" type="datetimeFigureOut">
              <a:rPr lang="en-US" smtClean="0"/>
              <a:pPr/>
              <a:t>7/23/2012</a:t>
            </a:fld>
            <a:endParaRPr lang="en-US"/>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fld id="{8E4B2933-7BC1-423B-8D9D-8D35D94B4B2B}" type="slidenum">
              <a:rPr lang="en-US" smtClean="0"/>
              <a:pPr/>
              <a:t>‹#›</a:t>
            </a:fld>
            <a:endParaRPr lang="en-US"/>
          </a:p>
        </p:txBody>
      </p:sp>
    </p:spTree>
    <p:extLst>
      <p:ext uri="{BB962C8B-B14F-4D97-AF65-F5344CB8AC3E}">
        <p14:creationId xmlns:p14="http://schemas.microsoft.com/office/powerpoint/2010/main" val="297298984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A75E5479-22F4-45AA-ABA8-630DABCBCC86}" type="datetimeFigureOut">
              <a:rPr lang="en-US" smtClean="0"/>
              <a:pPr/>
              <a:t>7/23/2012</a:t>
            </a:fld>
            <a:endParaRPr lang="en-US"/>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8E4B2933-7BC1-423B-8D9D-8D35D94B4B2B}" type="slidenum">
              <a:rPr lang="en-US" smtClean="0"/>
              <a:pPr/>
              <a:t>‹#›</a:t>
            </a:fld>
            <a:endParaRPr lang="en-US"/>
          </a:p>
        </p:txBody>
      </p:sp>
    </p:spTree>
    <p:extLst>
      <p:ext uri="{BB962C8B-B14F-4D97-AF65-F5344CB8AC3E}">
        <p14:creationId xmlns:p14="http://schemas.microsoft.com/office/powerpoint/2010/main" val="39169374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A75E5479-22F4-45AA-ABA8-630DABCBCC86}" type="datetimeFigureOut">
              <a:rPr lang="en-US" smtClean="0"/>
              <a:pPr/>
              <a:t>7/23/2012</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8E4B2933-7BC1-423B-8D9D-8D35D94B4B2B}" type="slidenum">
              <a:rPr lang="en-US" smtClean="0"/>
              <a:pPr/>
              <a:t>‹#›</a:t>
            </a:fld>
            <a:endParaRPr lang="en-US"/>
          </a:p>
        </p:txBody>
      </p:sp>
    </p:spTree>
    <p:extLst>
      <p:ext uri="{BB962C8B-B14F-4D97-AF65-F5344CB8AC3E}">
        <p14:creationId xmlns:p14="http://schemas.microsoft.com/office/powerpoint/2010/main" val="41191563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A75E5479-22F4-45AA-ABA8-630DABCBCC86}" type="datetimeFigureOut">
              <a:rPr lang="en-US" smtClean="0"/>
              <a:pPr/>
              <a:t>7/23/2012</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8E4B2933-7BC1-423B-8D9D-8D35D94B4B2B}" type="slidenum">
              <a:rPr lang="en-US" smtClean="0"/>
              <a:pPr/>
              <a:t>‹#›</a:t>
            </a:fld>
            <a:endParaRPr lang="en-US"/>
          </a:p>
        </p:txBody>
      </p:sp>
    </p:spTree>
    <p:extLst>
      <p:ext uri="{BB962C8B-B14F-4D97-AF65-F5344CB8AC3E}">
        <p14:creationId xmlns:p14="http://schemas.microsoft.com/office/powerpoint/2010/main" val="636801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A75E5479-22F4-45AA-ABA8-630DABCBCC86}" type="datetimeFigureOut">
              <a:rPr lang="en-US" smtClean="0"/>
              <a:pPr/>
              <a:t>7/23/2012</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8E4B2933-7BC1-423B-8D9D-8D35D94B4B2B}" type="slidenum">
              <a:rPr lang="en-US" smtClean="0"/>
              <a:pPr/>
              <a:t>‹#›</a:t>
            </a:fld>
            <a:endParaRPr lang="en-US"/>
          </a:p>
        </p:txBody>
      </p:sp>
    </p:spTree>
    <p:extLst>
      <p:ext uri="{BB962C8B-B14F-4D97-AF65-F5344CB8AC3E}">
        <p14:creationId xmlns:p14="http://schemas.microsoft.com/office/powerpoint/2010/main" val="32970098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A75E5479-22F4-45AA-ABA8-630DABCBCC86}" type="datetimeFigureOut">
              <a:rPr lang="en-US" smtClean="0"/>
              <a:pPr/>
              <a:t>7/23/2012</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8E4B2933-7BC1-423B-8D9D-8D35D94B4B2B}" type="slidenum">
              <a:rPr lang="en-US" smtClean="0"/>
              <a:pPr/>
              <a:t>‹#›</a:t>
            </a:fld>
            <a:endParaRPr lang="en-US"/>
          </a:p>
        </p:txBody>
      </p:sp>
    </p:spTree>
    <p:extLst>
      <p:ext uri="{BB962C8B-B14F-4D97-AF65-F5344CB8AC3E}">
        <p14:creationId xmlns:p14="http://schemas.microsoft.com/office/powerpoint/2010/main" val="15840320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9AAE794E-33D0-44BB-8CFD-3F0BADA4A9C4}" type="datetimeFigureOut">
              <a:rPr lang="en-CA" smtClean="0"/>
              <a:pPr/>
              <a:t>23/07/2012</a:t>
            </a:fld>
            <a:endParaRPr lang="en-CA"/>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21CF649A-93C7-4C71-8090-244BB8E74AFE}" type="slidenum">
              <a:rPr lang="en-CA" smtClean="0"/>
              <a:pPr/>
              <a:t>‹#›</a:t>
            </a:fld>
            <a:endParaRPr lang="en-CA"/>
          </a:p>
        </p:txBody>
      </p:sp>
    </p:spTree>
    <p:extLst>
      <p:ext uri="{BB962C8B-B14F-4D97-AF65-F5344CB8AC3E}">
        <p14:creationId xmlns:p14="http://schemas.microsoft.com/office/powerpoint/2010/main" val="355309635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9AAE794E-33D0-44BB-8CFD-3F0BADA4A9C4}" type="datetimeFigureOut">
              <a:rPr lang="en-CA" smtClean="0"/>
              <a:pPr/>
              <a:t>23/07/2012</a:t>
            </a:fld>
            <a:endParaRPr lang="en-CA"/>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21CF649A-93C7-4C71-8090-244BB8E74AFE}" type="slidenum">
              <a:rPr lang="en-CA" smtClean="0"/>
              <a:pPr/>
              <a:t>‹#›</a:t>
            </a:fld>
            <a:endParaRPr lang="en-CA"/>
          </a:p>
        </p:txBody>
      </p:sp>
    </p:spTree>
    <p:extLst>
      <p:ext uri="{BB962C8B-B14F-4D97-AF65-F5344CB8AC3E}">
        <p14:creationId xmlns:p14="http://schemas.microsoft.com/office/powerpoint/2010/main" val="227123850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9144000" cy="4764024"/>
          </a:xfrm>
        </p:spPr>
        <p:txBody>
          <a:bodyPr lIns="2560320" anchor="ctr" anchorCtr="0"/>
          <a:lstStyle>
            <a:lvl1pPr>
              <a:defRPr>
                <a:solidFill>
                  <a:schemeClr val="tx1">
                    <a:lumMod val="85000"/>
                  </a:schemeClr>
                </a:solidFill>
              </a:defRPr>
            </a:lvl1pPr>
          </a:lstStyle>
          <a:p>
            <a:endParaRPr lang="en-US" dirty="0"/>
          </a:p>
        </p:txBody>
      </p:sp>
      <p:sp>
        <p:nvSpPr>
          <p:cNvPr id="2" name="Title 1"/>
          <p:cNvSpPr>
            <a:spLocks noGrp="1"/>
          </p:cNvSpPr>
          <p:nvPr>
            <p:ph type="title" hasCustomPrompt="1"/>
          </p:nvPr>
        </p:nvSpPr>
        <p:spPr>
          <a:xfrm>
            <a:off x="0" y="514350"/>
            <a:ext cx="7747000" cy="914400"/>
          </a:xfrm>
          <a:blipFill>
            <a:blip r:embed="rId2" cstate="print"/>
            <a:stretch>
              <a:fillRect/>
            </a:stretch>
          </a:blipFill>
        </p:spPr>
        <p:txBody>
          <a:bodyPr vert="horz" lIns="365760" tIns="45720" rIns="91440" bIns="45720" rtlCol="0" anchor="ctr">
            <a:normAutofit/>
          </a:bodyPr>
          <a:lstStyle>
            <a:lvl1pPr algn="l">
              <a:defRPr lang="en-US" sz="3200" b="1" kern="1200" dirty="0" smtClean="0">
                <a:solidFill>
                  <a:schemeClr val="tx1"/>
                </a:solidFill>
                <a:effectLst>
                  <a:outerShdw blurRad="50800" dist="25400" dir="5400000" algn="t" rotWithShape="0">
                    <a:prstClr val="black">
                      <a:alpha val="40000"/>
                    </a:prstClr>
                  </a:outerShdw>
                </a:effectLst>
                <a:latin typeface="Gotham Light" pitchFamily="50" charset="0"/>
                <a:ea typeface="+mj-ea"/>
                <a:cs typeface="Gotham Light" pitchFamily="50" charset="0"/>
              </a:defRPr>
            </a:lvl1pPr>
          </a:lstStyle>
          <a:p>
            <a:pPr lvl="0" algn="l"/>
            <a:r>
              <a:rPr lang="en-US" dirty="0" smtClean="0"/>
              <a:t>CLICK TO EDIT SLIDE TITLE</a:t>
            </a:r>
            <a:endParaRPr lang="en-US" dirty="0"/>
          </a:p>
        </p:txBody>
      </p:sp>
    </p:spTree>
    <p:extLst>
      <p:ext uri="{BB962C8B-B14F-4D97-AF65-F5344CB8AC3E}">
        <p14:creationId xmlns:p14="http://schemas.microsoft.com/office/powerpoint/2010/main" val="2387249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with green ba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361951"/>
            <a:ext cx="7747000" cy="2362200"/>
          </a:xfrm>
          <a:blipFill>
            <a:blip r:embed="rId2" cstate="print"/>
            <a:stretch>
              <a:fillRect/>
            </a:stretch>
          </a:blipFill>
        </p:spPr>
        <p:txBody>
          <a:bodyPr vert="horz" lIns="365760" tIns="45720" rIns="91440" bIns="45720" rtlCol="0" anchor="ctr">
            <a:normAutofit/>
          </a:bodyPr>
          <a:lstStyle>
            <a:lvl1pPr algn="l">
              <a:defRPr lang="en-US" b="1">
                <a:effectLst>
                  <a:outerShdw blurRad="50800" dist="25400" dir="5400000" algn="t" rotWithShape="0">
                    <a:prstClr val="black">
                      <a:alpha val="40000"/>
                    </a:prstClr>
                  </a:outerShdw>
                </a:effectLst>
                <a:latin typeface="Trajan Pro" pitchFamily="18" charset="0"/>
              </a:defRPr>
            </a:lvl1pPr>
          </a:lstStyle>
          <a:p>
            <a:pPr lvl="0" algn="l"/>
            <a:r>
              <a:rPr lang="en-US" dirty="0" smtClean="0"/>
              <a:t>CLICK </a:t>
            </a:r>
            <a:br>
              <a:rPr lang="en-US" dirty="0" smtClean="0"/>
            </a:br>
            <a:r>
              <a:rPr lang="en-US" dirty="0" smtClean="0"/>
              <a:t>TO EDIT MASTER TITLE STYLE</a:t>
            </a:r>
            <a:endParaRPr lang="en-US" dirty="0"/>
          </a:p>
        </p:txBody>
      </p:sp>
      <p:grpSp>
        <p:nvGrpSpPr>
          <p:cNvPr id="7" name="Group 6"/>
          <p:cNvGrpSpPr/>
          <p:nvPr userDrawn="1"/>
        </p:nvGrpSpPr>
        <p:grpSpPr>
          <a:xfrm>
            <a:off x="7755465" y="4072800"/>
            <a:ext cx="1380744" cy="1078992"/>
            <a:chOff x="7755465" y="4072800"/>
            <a:chExt cx="1380744" cy="1078992"/>
          </a:xfrm>
        </p:grpSpPr>
        <p:sp>
          <p:nvSpPr>
            <p:cNvPr id="8" name="Round Same Side Corner Rectangle 7"/>
            <p:cNvSpPr/>
            <p:nvPr/>
          </p:nvSpPr>
          <p:spPr>
            <a:xfrm>
              <a:off x="7755465" y="4072800"/>
              <a:ext cx="1380744" cy="1078992"/>
            </a:xfrm>
            <a:prstGeom prst="round2SameRect">
              <a:avLst>
                <a:gd name="adj1" fmla="val 11812"/>
                <a:gd name="adj2" fmla="val 809"/>
              </a:avLst>
            </a:prstGeom>
            <a:solidFill>
              <a:schemeClr val="tx1"/>
            </a:solidFill>
            <a:ln>
              <a:solidFill>
                <a:schemeClr val="accent5">
                  <a:lumMod val="7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3" descr="C:\Users\Creative\Desktop\FINAL_Partners_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4171455"/>
              <a:ext cx="1144588" cy="97054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96793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ull picture - with green bar">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113798"/>
            <a:ext cx="9144000" cy="4650226"/>
          </a:xfrm>
        </p:spPr>
        <p:txBody>
          <a:bodyPr lIns="2560320" anchor="ctr" anchorCtr="0"/>
          <a:lstStyle>
            <a:lvl1pPr>
              <a:defRPr>
                <a:solidFill>
                  <a:schemeClr val="tx1">
                    <a:lumMod val="85000"/>
                  </a:schemeClr>
                </a:solidFill>
              </a:defRPr>
            </a:lvl1pPr>
          </a:lstStyle>
          <a:p>
            <a:endParaRPr lang="en-US" dirty="0"/>
          </a:p>
        </p:txBody>
      </p:sp>
      <p:sp>
        <p:nvSpPr>
          <p:cNvPr id="2" name="Title 1"/>
          <p:cNvSpPr>
            <a:spLocks noGrp="1"/>
          </p:cNvSpPr>
          <p:nvPr>
            <p:ph type="title" hasCustomPrompt="1"/>
          </p:nvPr>
        </p:nvSpPr>
        <p:spPr>
          <a:xfrm>
            <a:off x="0" y="514350"/>
            <a:ext cx="7747000" cy="914400"/>
          </a:xfrm>
          <a:blipFill>
            <a:blip r:embed="rId2" cstate="print"/>
            <a:stretch>
              <a:fillRect/>
            </a:stretch>
          </a:blipFill>
        </p:spPr>
        <p:txBody>
          <a:bodyPr vert="horz" lIns="365760" tIns="45720" rIns="91440" bIns="45720" rtlCol="0" anchor="ctr">
            <a:normAutofit/>
          </a:bodyPr>
          <a:lstStyle>
            <a:lvl1pPr>
              <a:defRPr lang="en-US" sz="3200" b="1" dirty="0">
                <a:effectLst>
                  <a:outerShdw blurRad="50800" dist="25400" dir="5400000" algn="t" rotWithShape="0">
                    <a:prstClr val="black">
                      <a:alpha val="40000"/>
                    </a:prstClr>
                  </a:outerShdw>
                </a:effectLst>
                <a:latin typeface="Gotham Light" pitchFamily="50" charset="0"/>
                <a:cs typeface="Gotham Light" pitchFamily="50" charset="0"/>
              </a:defRPr>
            </a:lvl1pPr>
          </a:lstStyle>
          <a:p>
            <a:pPr lvl="0" algn="l"/>
            <a:r>
              <a:rPr lang="en-US" dirty="0" smtClean="0"/>
              <a:t>CLICK TO EDIT SLIDE TITLE</a:t>
            </a:r>
            <a:endParaRPr lang="en-US" dirty="0"/>
          </a:p>
        </p:txBody>
      </p:sp>
    </p:spTree>
    <p:extLst>
      <p:ext uri="{BB962C8B-B14F-4D97-AF65-F5344CB8AC3E}">
        <p14:creationId xmlns:p14="http://schemas.microsoft.com/office/powerpoint/2010/main" val="1900024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Full picture - with green bar">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113798"/>
            <a:ext cx="9144000" cy="4650226"/>
          </a:xfrm>
        </p:spPr>
        <p:txBody>
          <a:bodyPr lIns="2560320" anchor="ctr" anchorCtr="0"/>
          <a:lstStyle>
            <a:lvl1pPr>
              <a:defRPr>
                <a:solidFill>
                  <a:schemeClr val="tx1">
                    <a:lumMod val="85000"/>
                  </a:schemeClr>
                </a:solidFill>
              </a:defRPr>
            </a:lvl1pPr>
          </a:lstStyle>
          <a:p>
            <a:endParaRPr lang="en-US" dirty="0"/>
          </a:p>
        </p:txBody>
      </p:sp>
      <p:sp>
        <p:nvSpPr>
          <p:cNvPr id="2" name="Title 1"/>
          <p:cNvSpPr>
            <a:spLocks noGrp="1"/>
          </p:cNvSpPr>
          <p:nvPr>
            <p:ph type="title" hasCustomPrompt="1"/>
          </p:nvPr>
        </p:nvSpPr>
        <p:spPr>
          <a:xfrm rot="239077">
            <a:off x="-132141" y="386674"/>
            <a:ext cx="9523328" cy="914400"/>
          </a:xfrm>
          <a:blipFill>
            <a:blip r:embed="rId2" cstate="print"/>
            <a:stretch>
              <a:fillRect/>
            </a:stretch>
          </a:blipFill>
        </p:spPr>
        <p:txBody>
          <a:bodyPr vert="horz" lIns="365760" tIns="45720" rIns="91440" bIns="45720" rtlCol="0" anchor="ctr">
            <a:normAutofit/>
          </a:bodyPr>
          <a:lstStyle>
            <a:lvl1pPr>
              <a:defRPr lang="en-US" sz="3200" b="1" dirty="0">
                <a:effectLst>
                  <a:outerShdw blurRad="50800" dist="25400" dir="5400000" algn="t" rotWithShape="0">
                    <a:prstClr val="black">
                      <a:alpha val="40000"/>
                    </a:prstClr>
                  </a:outerShdw>
                </a:effectLst>
                <a:latin typeface="Gotham Light" pitchFamily="50" charset="0"/>
                <a:cs typeface="Gotham Light" pitchFamily="50" charset="0"/>
              </a:defRPr>
            </a:lvl1pPr>
          </a:lstStyle>
          <a:p>
            <a:pPr lvl="0" algn="l"/>
            <a:r>
              <a:rPr lang="en-US" dirty="0" smtClean="0"/>
              <a:t>CLICK TO EDIT SLIDE TITLE</a:t>
            </a:r>
            <a:endParaRPr lang="en-US" dirty="0"/>
          </a:p>
        </p:txBody>
      </p:sp>
    </p:spTree>
    <p:extLst>
      <p:ext uri="{BB962C8B-B14F-4D97-AF65-F5344CB8AC3E}">
        <p14:creationId xmlns:p14="http://schemas.microsoft.com/office/powerpoint/2010/main" val="1484623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2" name="Group 1"/>
          <p:cNvGrpSpPr/>
          <p:nvPr userDrawn="1"/>
        </p:nvGrpSpPr>
        <p:grpSpPr>
          <a:xfrm>
            <a:off x="7755465" y="4072800"/>
            <a:ext cx="1380744" cy="1078992"/>
            <a:chOff x="7755465" y="4072800"/>
            <a:chExt cx="1380744" cy="1078992"/>
          </a:xfrm>
        </p:grpSpPr>
        <p:sp>
          <p:nvSpPr>
            <p:cNvPr id="3" name="Round Same Side Corner Rectangle 2"/>
            <p:cNvSpPr/>
            <p:nvPr/>
          </p:nvSpPr>
          <p:spPr>
            <a:xfrm>
              <a:off x="7755465" y="4072800"/>
              <a:ext cx="1380744" cy="1078992"/>
            </a:xfrm>
            <a:prstGeom prst="round2SameRect">
              <a:avLst>
                <a:gd name="adj1" fmla="val 11812"/>
                <a:gd name="adj2" fmla="val 809"/>
              </a:avLst>
            </a:prstGeom>
            <a:solidFill>
              <a:schemeClr val="tx1"/>
            </a:solidFill>
            <a:ln>
              <a:solidFill>
                <a:schemeClr val="accent5">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Users\Creative\Desktop\FINAL_Partners_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8600" y="4171455"/>
              <a:ext cx="1144588" cy="97054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80713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381000" y="1200150"/>
            <a:ext cx="2895600" cy="381000"/>
          </a:xfrm>
        </p:spPr>
        <p:txBody>
          <a:bodyPr anchor="ctr" anchorCtr="0"/>
          <a:lstStyle>
            <a:lvl1pPr>
              <a:defRPr>
                <a:solidFill>
                  <a:schemeClr val="bg1"/>
                </a:solidFill>
              </a:defRPr>
            </a:lvl1pPr>
            <a:lvl2pPr>
              <a:defRPr>
                <a:solidFill>
                  <a:schemeClr val="bg1"/>
                </a:solidFill>
              </a:defRPr>
            </a:lvl2pPr>
            <a:lvl3pPr marL="0" indent="0" algn="l">
              <a:buNone/>
              <a:defRPr>
                <a:solidFill>
                  <a:schemeClr val="bg1"/>
                </a:solidFill>
              </a:defRPr>
            </a:lvl3pPr>
            <a:lvl4pPr>
              <a:defRPr>
                <a:solidFill>
                  <a:schemeClr val="bg1"/>
                </a:solidFill>
              </a:defRPr>
            </a:lvl4pPr>
            <a:lvl5pPr>
              <a:defRPr>
                <a:solidFill>
                  <a:schemeClr val="bg1"/>
                </a:solidFill>
              </a:defRPr>
            </a:lvl5pPr>
          </a:lstStyle>
          <a:p>
            <a:pPr lvl="2"/>
            <a:r>
              <a:rPr lang="en-US" dirty="0" smtClean="0"/>
              <a:t>Third level</a:t>
            </a:r>
          </a:p>
        </p:txBody>
      </p:sp>
      <p:sp>
        <p:nvSpPr>
          <p:cNvPr id="12" name="Title 1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69657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8" name="Text Placeholder 7"/>
          <p:cNvSpPr>
            <a:spLocks noGrp="1"/>
          </p:cNvSpPr>
          <p:nvPr>
            <p:ph type="body" sz="quarter" idx="10" hasCustomPrompt="1"/>
          </p:nvPr>
        </p:nvSpPr>
        <p:spPr>
          <a:xfrm>
            <a:off x="381000" y="4762500"/>
            <a:ext cx="3251200" cy="381000"/>
          </a:xfrm>
        </p:spPr>
        <p:txBody>
          <a:bodyPr vert="horz" lIns="91440" tIns="45720" rIns="91440" bIns="45720" rtlCol="0" anchor="ctr">
            <a:noAutofit/>
          </a:bodyPr>
          <a:lstStyle>
            <a:lvl1pPr algn="l">
              <a:defRPr lang="en-US" sz="1600" baseline="0" dirty="0" smtClean="0">
                <a:solidFill>
                  <a:schemeClr val="tx1">
                    <a:tint val="75000"/>
                  </a:schemeClr>
                </a:solidFill>
                <a:latin typeface="Gotham Light" pitchFamily="50" charset="0"/>
                <a:cs typeface="Gotham Light" pitchFamily="50" charset="0"/>
              </a:defRPr>
            </a:lvl1pPr>
          </a:lstStyle>
          <a:p>
            <a:pPr marL="0" lvl="0" indent="0" algn="ctr">
              <a:buNone/>
            </a:pPr>
            <a:r>
              <a:rPr lang="en-US" dirty="0" smtClean="0"/>
              <a:t>Click to edit left footer</a:t>
            </a:r>
          </a:p>
        </p:txBody>
      </p:sp>
      <p:sp>
        <p:nvSpPr>
          <p:cNvPr id="9" name="Text Placeholder 7"/>
          <p:cNvSpPr>
            <a:spLocks noGrp="1"/>
          </p:cNvSpPr>
          <p:nvPr>
            <p:ph type="body" sz="quarter" idx="11" hasCustomPrompt="1"/>
          </p:nvPr>
        </p:nvSpPr>
        <p:spPr>
          <a:xfrm>
            <a:off x="4648200" y="4756150"/>
            <a:ext cx="3276600" cy="381000"/>
          </a:xfrm>
        </p:spPr>
        <p:txBody>
          <a:bodyPr vert="horz" lIns="91440" tIns="45720" rIns="91440" bIns="45720" rtlCol="0" anchor="ctr">
            <a:noAutofit/>
          </a:bodyPr>
          <a:lstStyle>
            <a:lvl1pPr>
              <a:defRPr lang="en-US" sz="1600" baseline="0" dirty="0" smtClean="0">
                <a:solidFill>
                  <a:schemeClr val="tx1">
                    <a:tint val="75000"/>
                  </a:schemeClr>
                </a:solidFill>
                <a:latin typeface="Gotham Light" pitchFamily="50" charset="0"/>
                <a:cs typeface="Gotham Light" pitchFamily="50" charset="0"/>
              </a:defRPr>
            </a:lvl1pPr>
          </a:lstStyle>
          <a:p>
            <a:pPr marL="0" lvl="0" indent="0" algn="ctr">
              <a:buNone/>
            </a:pPr>
            <a:r>
              <a:rPr lang="en-US" dirty="0" smtClean="0"/>
              <a:t>Click to edit right footer</a:t>
            </a:r>
          </a:p>
        </p:txBody>
      </p:sp>
    </p:spTree>
    <p:extLst>
      <p:ext uri="{BB962C8B-B14F-4D97-AF65-F5344CB8AC3E}">
        <p14:creationId xmlns:p14="http://schemas.microsoft.com/office/powerpoint/2010/main" val="202359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A75E5479-22F4-45AA-ABA8-630DABCBCC86}" type="datetimeFigureOut">
              <a:rPr lang="en-US" smtClean="0"/>
              <a:pPr/>
              <a:t>7/23/2012</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8E4B2933-7BC1-423B-8D9D-8D35D94B4B2B}" type="slidenum">
              <a:rPr lang="en-US" smtClean="0"/>
              <a:pPr/>
              <a:t>‹#›</a:t>
            </a:fld>
            <a:endParaRPr lang="en-US"/>
          </a:p>
        </p:txBody>
      </p:sp>
    </p:spTree>
    <p:extLst>
      <p:ext uri="{BB962C8B-B14F-4D97-AF65-F5344CB8AC3E}">
        <p14:creationId xmlns:p14="http://schemas.microsoft.com/office/powerpoint/2010/main" val="3891238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4" name="Picture 2" descr="C:\Users\Creative\Desktop\fo.jpg"/>
          <p:cNvPicPr>
            <a:picLocks noChangeAspect="1" noChangeArrowheads="1"/>
          </p:cNvPicPr>
          <p:nvPr userDrawn="1"/>
        </p:nvPicPr>
        <p:blipFill>
          <a:blip r:embed="rId22" cstate="print">
            <a:extLst>
              <a:ext uri="{28A0092B-C50C-407E-A947-70E740481C1C}">
                <a14:useLocalDpi xmlns:a14="http://schemas.microsoft.com/office/drawing/2010/main" val="0"/>
              </a:ext>
            </a:extLst>
          </a:blip>
          <a:srcRect/>
          <a:stretch>
            <a:fillRect/>
          </a:stretch>
        </p:blipFill>
        <p:spPr bwMode="auto">
          <a:xfrm>
            <a:off x="1" y="4761343"/>
            <a:ext cx="7744968" cy="395683"/>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3"/>
          <p:cNvSpPr txBox="1">
            <a:spLocks/>
          </p:cNvSpPr>
          <p:nvPr userDrawn="1"/>
        </p:nvSpPr>
        <p:spPr>
          <a:xfrm>
            <a:off x="5334000" y="4743450"/>
            <a:ext cx="3352800" cy="361950"/>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lang="en-US" sz="1600" kern="1200" baseline="0" dirty="0" smtClean="0">
                <a:solidFill>
                  <a:schemeClr val="tx1">
                    <a:tint val="75000"/>
                  </a:schemeClr>
                </a:solidFill>
                <a:latin typeface="Gotham Light" pitchFamily="50" charset="0"/>
                <a:ea typeface="+mn-ea"/>
                <a:cs typeface="Gotham Light" pitchFamily="50" charset="0"/>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CA" dirty="0" smtClean="0">
                <a:latin typeface="Trajan Pro" pitchFamily="18" charset="0"/>
                <a:cs typeface="Gotham Book" pitchFamily="50" charset="0"/>
              </a:rPr>
              <a:t>Brought to you by:</a:t>
            </a:r>
            <a:endParaRPr lang="en-CA" sz="2500" b="1" dirty="0">
              <a:latin typeface="Trajan Pro" pitchFamily="18" charset="0"/>
              <a:cs typeface="Gotham Book" pitchFamily="50" charset="0"/>
            </a:endParaRPr>
          </a:p>
        </p:txBody>
      </p:sp>
      <p:sp>
        <p:nvSpPr>
          <p:cNvPr id="6" name="Text Placeholder 3"/>
          <p:cNvSpPr txBox="1">
            <a:spLocks/>
          </p:cNvSpPr>
          <p:nvPr userDrawn="1"/>
        </p:nvSpPr>
        <p:spPr>
          <a:xfrm>
            <a:off x="228600" y="4695076"/>
            <a:ext cx="3352800" cy="361950"/>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lang="en-US" sz="1600" kern="1200" baseline="0" dirty="0" smtClean="0">
                <a:solidFill>
                  <a:schemeClr val="tx1">
                    <a:tint val="75000"/>
                  </a:schemeClr>
                </a:solidFill>
                <a:latin typeface="Gotham Light" pitchFamily="50" charset="0"/>
                <a:ea typeface="+mn-ea"/>
                <a:cs typeface="Gotham Light" pitchFamily="50" charset="0"/>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marL="0" indent="0">
              <a:buNone/>
            </a:pPr>
            <a:r>
              <a:rPr lang="en-US" sz="900" kern="1200" baseline="0" dirty="0" smtClean="0">
                <a:solidFill>
                  <a:schemeClr val="tx1"/>
                </a:solidFill>
                <a:latin typeface="Gotham Book" pitchFamily="50" charset="0"/>
                <a:ea typeface="+mn-ea"/>
                <a:cs typeface="Gotham Book" pitchFamily="50" charset="0"/>
              </a:rPr>
              <a:t>Author: </a:t>
            </a:r>
            <a:r>
              <a:rPr lang="en-US" sz="900" b="1" kern="1200" dirty="0" err="1" smtClean="0">
                <a:solidFill>
                  <a:schemeClr val="tx1"/>
                </a:solidFill>
                <a:latin typeface="Gotham Book" pitchFamily="50" charset="0"/>
                <a:ea typeface="+mn-ea"/>
                <a:cs typeface="Gotham Book" pitchFamily="50" charset="0"/>
              </a:rPr>
              <a:t>DVMelite</a:t>
            </a:r>
            <a:r>
              <a:rPr lang="en-US" sz="900" b="1" kern="1200" dirty="0" smtClean="0">
                <a:solidFill>
                  <a:schemeClr val="tx1"/>
                </a:solidFill>
                <a:latin typeface="Gotham Book" pitchFamily="50" charset="0"/>
                <a:ea typeface="+mn-ea"/>
                <a:cs typeface="Gotham Book" pitchFamily="50" charset="0"/>
              </a:rPr>
              <a:t> Web Development</a:t>
            </a:r>
            <a:endParaRPr lang="en-US" sz="900" b="1" kern="1200" dirty="0">
              <a:solidFill>
                <a:schemeClr val="tx1"/>
              </a:solidFill>
              <a:latin typeface="Gotham Book" pitchFamily="50" charset="0"/>
              <a:ea typeface="+mn-ea"/>
              <a:cs typeface="Gotham Book" pitchFamily="50" charset="0"/>
            </a:endParaRPr>
          </a:p>
        </p:txBody>
      </p:sp>
      <p:pic>
        <p:nvPicPr>
          <p:cNvPr id="7" name="Picture 2" descr="C:\Users\Creative\Desktop\without-curl.png"/>
          <p:cNvPicPr>
            <a:picLocks noChangeAspect="1" noChangeArrowheads="1"/>
          </p:cNvPicPr>
          <p:nvPr userDrawn="1"/>
        </p:nvPicPr>
        <p:blipFill>
          <a:blip r:embed="rId23" cstate="print">
            <a:extLst>
              <a:ext uri="{28A0092B-C50C-407E-A947-70E740481C1C}">
                <a14:useLocalDpi xmlns:a14="http://schemas.microsoft.com/office/drawing/2010/main" val="0"/>
              </a:ext>
            </a:extLst>
          </a:blip>
          <a:srcRect/>
          <a:stretch>
            <a:fillRect/>
          </a:stretch>
        </p:blipFill>
        <p:spPr bwMode="auto">
          <a:xfrm>
            <a:off x="0" y="0"/>
            <a:ext cx="9144000" cy="113798"/>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userDrawn="1"/>
        </p:nvGrpSpPr>
        <p:grpSpPr>
          <a:xfrm>
            <a:off x="7755465" y="4072800"/>
            <a:ext cx="1380744" cy="1078992"/>
            <a:chOff x="7755465" y="4072800"/>
            <a:chExt cx="1380744" cy="1078992"/>
          </a:xfrm>
        </p:grpSpPr>
        <p:sp>
          <p:nvSpPr>
            <p:cNvPr id="12" name="Round Same Side Corner Rectangle 11"/>
            <p:cNvSpPr/>
            <p:nvPr/>
          </p:nvSpPr>
          <p:spPr>
            <a:xfrm>
              <a:off x="7755465" y="4072800"/>
              <a:ext cx="1380744" cy="1078992"/>
            </a:xfrm>
            <a:prstGeom prst="round2SameRect">
              <a:avLst>
                <a:gd name="adj1" fmla="val 11812"/>
                <a:gd name="adj2" fmla="val 809"/>
              </a:avLst>
            </a:prstGeom>
            <a:solidFill>
              <a:schemeClr val="tx1"/>
            </a:solidFill>
            <a:ln>
              <a:solidFill>
                <a:schemeClr val="accent5">
                  <a:lumMod val="7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3" descr="C:\Users\Creative\Desktop\FINAL_Partners_Logo.pn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7848600" y="4171455"/>
              <a:ext cx="1144588" cy="97054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6380699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50" r:id="rId6"/>
    <p:sldLayoutId id="2147483660" r:id="rId7"/>
    <p:sldLayoutId id="2147483649" r:id="rId8"/>
    <p:sldLayoutId id="2147483651" r:id="rId9"/>
    <p:sldLayoutId id="2147483652" r:id="rId10"/>
    <p:sldLayoutId id="2147483653" r:id="rId11"/>
    <p:sldLayoutId id="2147483654" r:id="rId12"/>
    <p:sldLayoutId id="2147483655" r:id="rId13"/>
    <p:sldLayoutId id="2147483656" r:id="rId14"/>
    <p:sldLayoutId id="2147483657" r:id="rId15"/>
    <p:sldLayoutId id="2147483658" r:id="rId16"/>
    <p:sldLayoutId id="2147483659" r:id="rId17"/>
    <p:sldLayoutId id="2147483666" r:id="rId18"/>
    <p:sldLayoutId id="2147483667" r:id="rId19"/>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4.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8.xml"/><Relationship Id="rId5" Type="http://schemas.openxmlformats.org/officeDocument/2006/relationships/image" Target="../media/image4.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8.xml"/><Relationship Id="rId5" Type="http://schemas.openxmlformats.org/officeDocument/2006/relationships/image" Target="../media/image6.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19.xml"/><Relationship Id="rId6" Type="http://schemas.openxmlformats.org/officeDocument/2006/relationships/image" Target="../media/image22.png"/><Relationship Id="rId5" Type="http://schemas.openxmlformats.org/officeDocument/2006/relationships/image" Target="../media/image4.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8.xml"/><Relationship Id="rId5" Type="http://schemas.openxmlformats.org/officeDocument/2006/relationships/image" Target="../media/image4.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19.xml"/><Relationship Id="rId5" Type="http://schemas.openxmlformats.org/officeDocument/2006/relationships/image" Target="../media/image4.pn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4.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4.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9.xml"/><Relationship Id="rId5" Type="http://schemas.openxmlformats.org/officeDocument/2006/relationships/image" Target="../media/image18.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Creative\Desktop\Picture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77" t="4609"/>
          <a:stretch/>
        </p:blipFill>
        <p:spPr bwMode="auto">
          <a:xfrm>
            <a:off x="1" y="101360"/>
            <a:ext cx="9161965" cy="466344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txBox="1">
            <a:spLocks/>
          </p:cNvSpPr>
          <p:nvPr/>
        </p:nvSpPr>
        <p:spPr>
          <a:xfrm rot="21398495">
            <a:off x="-481759" y="414355"/>
            <a:ext cx="9830877" cy="1089875"/>
          </a:xfrm>
          <a:prstGeom prst="rect">
            <a:avLst/>
          </a:prstGeom>
          <a:blipFill>
            <a:blip r:embed="rId4" cstate="print"/>
            <a:stretch>
              <a:fillRect/>
            </a:stretch>
          </a:blipFill>
        </p:spPr>
        <p:txBody>
          <a:bodyPr vert="horz" lIns="365760" tIns="45720" rIns="91440" bIns="45720" rtlCol="0" anchor="ctr">
            <a:normAutofit lnSpcReduction="10000"/>
          </a:bodyPr>
          <a:lstStyle>
            <a:lvl1pPr algn="ctr">
              <a:spcBef>
                <a:spcPct val="0"/>
              </a:spcBef>
              <a:buNone/>
              <a:defRPr lang="en-US" sz="3200" b="1" dirty="0">
                <a:effectLst>
                  <a:outerShdw blurRad="50800" dist="25400" dir="5400000" algn="t" rotWithShape="0">
                    <a:prstClr val="black">
                      <a:alpha val="40000"/>
                    </a:prstClr>
                  </a:outerShdw>
                </a:effectLst>
                <a:latin typeface="Gotham Light" pitchFamily="50" charset="0"/>
                <a:ea typeface="+mj-ea"/>
                <a:cs typeface="Gotham Light" pitchFamily="50" charset="0"/>
              </a:defRPr>
            </a:lvl1pPr>
          </a:lstStyle>
          <a:p>
            <a:r>
              <a:rPr lang="en-CA" sz="3600" dirty="0" smtClean="0"/>
              <a:t>M1: </a:t>
            </a:r>
            <a:r>
              <a:rPr lang="en-CA" sz="3600" dirty="0">
                <a:latin typeface="Gotham Bold" pitchFamily="50" charset="0"/>
                <a:cs typeface="Gotham Bold" pitchFamily="50" charset="0"/>
              </a:rPr>
              <a:t>START</a:t>
            </a:r>
            <a:r>
              <a:rPr lang="en-CA" sz="3600" dirty="0" smtClean="0"/>
              <a:t> </a:t>
            </a:r>
            <a:r>
              <a:rPr lang="en-CA" sz="3600" dirty="0">
                <a:latin typeface="Gotham Bold" pitchFamily="50" charset="0"/>
                <a:cs typeface="Gotham Bold" pitchFamily="50" charset="0"/>
              </a:rPr>
              <a:t>WITH THE  </a:t>
            </a:r>
            <a:r>
              <a:rPr lang="en-CA" sz="3600" dirty="0" smtClean="0">
                <a:latin typeface="Gotham Bold" pitchFamily="50" charset="0"/>
                <a:cs typeface="Gotham Bold" pitchFamily="50" charset="0"/>
              </a:rPr>
              <a:t>MESSAGE</a:t>
            </a:r>
          </a:p>
          <a:p>
            <a:r>
              <a:rPr lang="en-CA" sz="3000" b="0" dirty="0" smtClean="0"/>
              <a:t>Jumpstart Your Practice Online Program</a:t>
            </a:r>
            <a:endParaRPr lang="en-CA" sz="3000" b="0" dirty="0"/>
          </a:p>
        </p:txBody>
      </p:sp>
      <p:sp>
        <p:nvSpPr>
          <p:cNvPr id="4" name="Title 2"/>
          <p:cNvSpPr txBox="1">
            <a:spLocks/>
          </p:cNvSpPr>
          <p:nvPr/>
        </p:nvSpPr>
        <p:spPr>
          <a:xfrm>
            <a:off x="-60434" y="3257550"/>
            <a:ext cx="5910261" cy="544937"/>
          </a:xfrm>
          <a:prstGeom prst="rect">
            <a:avLst/>
          </a:prstGeom>
          <a:blipFill>
            <a:blip r:embed="rId4" cstate="print"/>
            <a:stretch>
              <a:fillRect/>
            </a:stretch>
          </a:blipFill>
        </p:spPr>
        <p:txBody>
          <a:bodyPr vert="horz" lIns="365760" tIns="45720" rIns="91440" bIns="45720" rtlCol="0" anchor="ctr">
            <a:normAutofit/>
          </a:bodyPr>
          <a:lstStyle>
            <a:lvl1pPr algn="ctr">
              <a:spcBef>
                <a:spcPct val="0"/>
              </a:spcBef>
              <a:buNone/>
              <a:defRPr lang="en-US" sz="3200" b="1" dirty="0">
                <a:effectLst>
                  <a:outerShdw blurRad="50800" dist="25400" dir="5400000" algn="t" rotWithShape="0">
                    <a:prstClr val="black">
                      <a:alpha val="40000"/>
                    </a:prstClr>
                  </a:outerShdw>
                </a:effectLst>
                <a:latin typeface="Gotham Light" pitchFamily="50" charset="0"/>
                <a:ea typeface="+mj-ea"/>
                <a:cs typeface="Gotham Light" pitchFamily="50" charset="0"/>
              </a:defRPr>
            </a:lvl1pPr>
          </a:lstStyle>
          <a:p>
            <a:pPr algn="l"/>
            <a:r>
              <a:rPr lang="en-CA" sz="2800" b="0" dirty="0"/>
              <a:t>Michael Warren DVM GCP</a:t>
            </a:r>
          </a:p>
        </p:txBody>
      </p:sp>
      <p:grpSp>
        <p:nvGrpSpPr>
          <p:cNvPr id="6" name="Group 5"/>
          <p:cNvGrpSpPr/>
          <p:nvPr/>
        </p:nvGrpSpPr>
        <p:grpSpPr>
          <a:xfrm>
            <a:off x="7755465" y="4072800"/>
            <a:ext cx="1380744" cy="1078992"/>
            <a:chOff x="7755465" y="4072800"/>
            <a:chExt cx="1380744" cy="1078992"/>
          </a:xfrm>
        </p:grpSpPr>
        <p:sp>
          <p:nvSpPr>
            <p:cNvPr id="7" name="Round Same Side Corner Rectangle 6"/>
            <p:cNvSpPr/>
            <p:nvPr/>
          </p:nvSpPr>
          <p:spPr>
            <a:xfrm>
              <a:off x="7755465" y="4072800"/>
              <a:ext cx="1380744" cy="1078992"/>
            </a:xfrm>
            <a:prstGeom prst="round2SameRect">
              <a:avLst>
                <a:gd name="adj1" fmla="val 11812"/>
                <a:gd name="adj2" fmla="val 809"/>
              </a:avLst>
            </a:prstGeom>
            <a:solidFill>
              <a:schemeClr val="tx1"/>
            </a:solidFill>
            <a:ln>
              <a:solidFill>
                <a:schemeClr val="accent5">
                  <a:lumMod val="7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3" descr="C:\Users\Creative\Desktop\FINAL_Partners_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8600" y="4171455"/>
              <a:ext cx="1144588" cy="97054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2746925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iterate type="lt">
                                    <p:tmPct val="0"/>
                                  </p:iterate>
                                  <p:childTnLst>
                                    <p:set>
                                      <p:cBhvr>
                                        <p:cTn id="6" dur="1" fill="hold">
                                          <p:stCondLst>
                                            <p:cond delay="0"/>
                                          </p:stCondLst>
                                        </p:cTn>
                                        <p:tgtEl>
                                          <p:spTgt spid="3">
                                            <p:bg/>
                                          </p:spTgt>
                                        </p:tgtEl>
                                        <p:attrNameLst>
                                          <p:attrName>style.visibility</p:attrName>
                                        </p:attrNameLst>
                                      </p:cBhvr>
                                      <p:to>
                                        <p:strVal val="visible"/>
                                      </p:to>
                                    </p:set>
                                    <p:anim calcmode="lin" valueType="num">
                                      <p:cBhvr>
                                        <p:cTn id="7" dur="600" fill="hold"/>
                                        <p:tgtEl>
                                          <p:spTgt spid="3">
                                            <p:bg/>
                                          </p:spTgt>
                                        </p:tgtEl>
                                        <p:attrNameLst>
                                          <p:attrName>ppt_w</p:attrName>
                                        </p:attrNameLst>
                                      </p:cBhvr>
                                      <p:tavLst>
                                        <p:tav tm="0">
                                          <p:val>
                                            <p:fltVal val="0"/>
                                          </p:val>
                                        </p:tav>
                                        <p:tav tm="100000">
                                          <p:val>
                                            <p:strVal val="#ppt_w"/>
                                          </p:val>
                                        </p:tav>
                                      </p:tavLst>
                                    </p:anim>
                                    <p:anim calcmode="lin" valueType="num">
                                      <p:cBhvr>
                                        <p:cTn id="8" dur="600" fill="hold"/>
                                        <p:tgtEl>
                                          <p:spTgt spid="3">
                                            <p:bg/>
                                          </p:spTgt>
                                        </p:tgtEl>
                                        <p:attrNameLst>
                                          <p:attrName>ppt_h</p:attrName>
                                        </p:attrNameLst>
                                      </p:cBhvr>
                                      <p:tavLst>
                                        <p:tav tm="0">
                                          <p:val>
                                            <p:fltVal val="0"/>
                                          </p:val>
                                        </p:tav>
                                        <p:tav tm="100000">
                                          <p:val>
                                            <p:strVal val="#ppt_h"/>
                                          </p:val>
                                        </p:tav>
                                      </p:tavLst>
                                    </p:anim>
                                    <p:animEffect transition="in" filter="fade">
                                      <p:cBhvr>
                                        <p:cTn id="9" dur="600"/>
                                        <p:tgtEl>
                                          <p:spTgt spid="3">
                                            <p:bg/>
                                          </p:spTgt>
                                        </p:tgtEl>
                                      </p:cBhvr>
                                    </p:animEffect>
                                  </p:childTnLst>
                                </p:cTn>
                              </p:par>
                              <p:par>
                                <p:cTn id="10" presetID="53" presetClass="entr" presetSubtype="16" fill="hold" grpId="0" nodeType="withEffect">
                                  <p:stCondLst>
                                    <p:cond delay="0"/>
                                  </p:stCondLst>
                                  <p:iterate type="lt">
                                    <p:tmPct val="0"/>
                                  </p:iterate>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6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6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600"/>
                                        <p:tgtEl>
                                          <p:spTgt spid="3">
                                            <p:txEl>
                                              <p:pRg st="0" end="0"/>
                                            </p:txEl>
                                          </p:spTgt>
                                        </p:tgtEl>
                                      </p:cBhvr>
                                    </p:animEffect>
                                  </p:childTnLst>
                                </p:cTn>
                              </p:par>
                              <p:par>
                                <p:cTn id="15" presetID="53" presetClass="entr" presetSubtype="16" fill="hold" grpId="0" nodeType="withEffect">
                                  <p:stCondLst>
                                    <p:cond delay="0"/>
                                  </p:stCondLst>
                                  <p:iterate type="lt">
                                    <p:tmPct val="0"/>
                                  </p:iterate>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6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6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9" dur="600"/>
                                        <p:tgtEl>
                                          <p:spTgt spid="3">
                                            <p:txEl>
                                              <p:pRg st="1" end="1"/>
                                            </p:txEl>
                                          </p:spTgt>
                                        </p:tgtEl>
                                      </p:cBhvr>
                                    </p:animEffect>
                                  </p:childTnLst>
                                </p:cTn>
                              </p:par>
                              <p:par>
                                <p:cTn id="20" presetID="42" presetClass="entr" presetSubtype="0" fill="hold" grpId="1" nodeType="withEffect">
                                  <p:stCondLst>
                                    <p:cond delay="0"/>
                                  </p:stCondLst>
                                  <p:iterate type="lt">
                                    <p:tmPct val="0"/>
                                  </p:iterate>
                                  <p:childTnLst>
                                    <p:set>
                                      <p:cBhvr>
                                        <p:cTn id="21" dur="1" fill="hold">
                                          <p:stCondLst>
                                            <p:cond delay="0"/>
                                          </p:stCondLst>
                                        </p:cTn>
                                        <p:tgtEl>
                                          <p:spTgt spid="3">
                                            <p:bg/>
                                          </p:spTgt>
                                        </p:tgtEl>
                                        <p:attrNameLst>
                                          <p:attrName>style.visibility</p:attrName>
                                        </p:attrNameLst>
                                      </p:cBhvr>
                                      <p:to>
                                        <p:strVal val="visible"/>
                                      </p:to>
                                    </p:set>
                                    <p:animEffect transition="in" filter="fade">
                                      <p:cBhvr>
                                        <p:cTn id="22" dur="600"/>
                                        <p:tgtEl>
                                          <p:spTgt spid="3">
                                            <p:bg/>
                                          </p:spTgt>
                                        </p:tgtEl>
                                      </p:cBhvr>
                                    </p:animEffect>
                                    <p:anim calcmode="lin" valueType="num">
                                      <p:cBhvr>
                                        <p:cTn id="23" dur="600" fill="hold"/>
                                        <p:tgtEl>
                                          <p:spTgt spid="3">
                                            <p:bg/>
                                          </p:spTgt>
                                        </p:tgtEl>
                                        <p:attrNameLst>
                                          <p:attrName>ppt_x</p:attrName>
                                        </p:attrNameLst>
                                      </p:cBhvr>
                                      <p:tavLst>
                                        <p:tav tm="0">
                                          <p:val>
                                            <p:strVal val="#ppt_x"/>
                                          </p:val>
                                        </p:tav>
                                        <p:tav tm="100000">
                                          <p:val>
                                            <p:strVal val="#ppt_x"/>
                                          </p:val>
                                        </p:tav>
                                      </p:tavLst>
                                    </p:anim>
                                    <p:anim calcmode="lin" valueType="num">
                                      <p:cBhvr>
                                        <p:cTn id="24" dur="600" fill="hold"/>
                                        <p:tgtEl>
                                          <p:spTgt spid="3">
                                            <p:bg/>
                                          </p:spTgt>
                                        </p:tgtEl>
                                        <p:attrNameLst>
                                          <p:attrName>ppt_y</p:attrName>
                                        </p:attrNameLst>
                                      </p:cBhvr>
                                      <p:tavLst>
                                        <p:tav tm="0">
                                          <p:val>
                                            <p:strVal val="#ppt_y+.1"/>
                                          </p:val>
                                        </p:tav>
                                        <p:tav tm="100000">
                                          <p:val>
                                            <p:strVal val="#ppt_y"/>
                                          </p:val>
                                        </p:tav>
                                      </p:tavLst>
                                    </p:anim>
                                  </p:childTnLst>
                                </p:cTn>
                              </p:par>
                              <p:par>
                                <p:cTn id="25" presetID="42" presetClass="entr" presetSubtype="0" fill="hold" grpId="1" nodeType="withEffect">
                                  <p:stCondLst>
                                    <p:cond delay="0"/>
                                  </p:stCondLst>
                                  <p:iterate type="lt">
                                    <p:tmPct val="0"/>
                                  </p:iterate>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600"/>
                                        <p:tgtEl>
                                          <p:spTgt spid="3">
                                            <p:txEl>
                                              <p:pRg st="0" end="0"/>
                                            </p:txEl>
                                          </p:spTgt>
                                        </p:tgtEl>
                                      </p:cBhvr>
                                    </p:animEffect>
                                    <p:anim calcmode="lin" valueType="num">
                                      <p:cBhvr>
                                        <p:cTn id="28" dur="6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9" dur="600" fill="hold"/>
                                        <p:tgtEl>
                                          <p:spTgt spid="3">
                                            <p:txEl>
                                              <p:pRg st="0" end="0"/>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1" nodeType="withEffect">
                                  <p:stCondLst>
                                    <p:cond delay="0"/>
                                  </p:stCondLst>
                                  <p:iterate type="lt">
                                    <p:tmPct val="0"/>
                                  </p:iterate>
                                  <p:childTnLst>
                                    <p:set>
                                      <p:cBhvr>
                                        <p:cTn id="31" dur="1" fill="hold">
                                          <p:stCondLst>
                                            <p:cond delay="0"/>
                                          </p:stCondLst>
                                        </p:cTn>
                                        <p:tgtEl>
                                          <p:spTgt spid="3">
                                            <p:txEl>
                                              <p:pRg st="1" end="1"/>
                                            </p:txEl>
                                          </p:spTgt>
                                        </p:tgtEl>
                                        <p:attrNameLst>
                                          <p:attrName>style.visibility</p:attrName>
                                        </p:attrNameLst>
                                      </p:cBhvr>
                                      <p:to>
                                        <p:strVal val="visible"/>
                                      </p:to>
                                    </p:set>
                                    <p:animEffect transition="in" filter="fade">
                                      <p:cBhvr>
                                        <p:cTn id="32" dur="600"/>
                                        <p:tgtEl>
                                          <p:spTgt spid="3">
                                            <p:txEl>
                                              <p:pRg st="1" end="1"/>
                                            </p:txEl>
                                          </p:spTgt>
                                        </p:tgtEl>
                                      </p:cBhvr>
                                    </p:animEffect>
                                    <p:anim calcmode="lin" valueType="num">
                                      <p:cBhvr>
                                        <p:cTn id="33" dur="6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4" dur="600" fill="hold"/>
                                        <p:tgtEl>
                                          <p:spTgt spid="3">
                                            <p:txEl>
                                              <p:pRg st="1" end="1"/>
                                            </p:txEl>
                                          </p:spTgt>
                                        </p:tgtEl>
                                        <p:attrNameLst>
                                          <p:attrName>ppt_y</p:attrName>
                                        </p:attrNameLst>
                                      </p:cBhvr>
                                      <p:tavLst>
                                        <p:tav tm="0">
                                          <p:val>
                                            <p:strVal val="#ppt_y+.1"/>
                                          </p:val>
                                        </p:tav>
                                        <p:tav tm="100000">
                                          <p:val>
                                            <p:strVal val="#ppt_y"/>
                                          </p:val>
                                        </p:tav>
                                      </p:tavLst>
                                    </p:anim>
                                  </p:childTnLst>
                                </p:cTn>
                              </p:par>
                              <p:par>
                                <p:cTn id="35" presetID="22" presetClass="entr" presetSubtype="2"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right)">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P spid="3" grpId="1" build="allAtOnce" animBg="1"/>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28800" y="108175"/>
            <a:ext cx="11811000" cy="4654296"/>
          </a:xfrm>
          <a:prstGeom prst="rect">
            <a:avLst/>
          </a:prstGeom>
          <a:gradFill flip="none" rotWithShape="1">
            <a:gsLst>
              <a:gs pos="100000">
                <a:srgbClr val="D5D7E1"/>
              </a:gs>
              <a:gs pos="2000">
                <a:schemeClr val="tx1">
                  <a:lumMod val="92000"/>
                  <a:lumOff val="8000"/>
                </a:schemeClr>
              </a:gs>
              <a:gs pos="14000">
                <a:srgbClr val="F3F3F3"/>
              </a:gs>
              <a:gs pos="45000">
                <a:schemeClr val="tx1">
                  <a:lumMod val="8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899554" y="819150"/>
            <a:ext cx="1762021" cy="3154710"/>
          </a:xfrm>
          <a:prstGeom prst="rect">
            <a:avLst/>
          </a:prstGeom>
          <a:noFill/>
        </p:spPr>
        <p:txBody>
          <a:bodyPr wrap="none" rtlCol="0">
            <a:spAutoFit/>
          </a:bodyPr>
          <a:lstStyle>
            <a:defPPr>
              <a:defRPr lang="en-US"/>
            </a:defPPr>
            <a:lvl1pPr>
              <a:defRPr sz="2800" b="1">
                <a:solidFill>
                  <a:schemeClr val="bg1">
                    <a:lumMod val="95000"/>
                    <a:lumOff val="5000"/>
                  </a:schemeClr>
                </a:solidFill>
                <a:effectLst>
                  <a:outerShdw blurRad="50800" dist="25400" dir="5400000" algn="t" rotWithShape="0">
                    <a:prstClr val="black">
                      <a:alpha val="40000"/>
                    </a:prstClr>
                  </a:outerShdw>
                </a:effectLst>
                <a:latin typeface="Gotham Light" pitchFamily="50" charset="0"/>
                <a:ea typeface="+mj-ea"/>
                <a:cs typeface="Gotham Light" pitchFamily="50" charset="0"/>
              </a:defRPr>
            </a:lvl1pPr>
          </a:lstStyle>
          <a:p>
            <a:r>
              <a:rPr lang="en-CA" sz="19900" b="0" i="1" dirty="0">
                <a:solidFill>
                  <a:srgbClr val="F60000"/>
                </a:solidFill>
                <a:effectLst>
                  <a:outerShdw blurRad="12700" dist="38100" dir="5400000" sx="99000" sy="99000" algn="t" rotWithShape="0">
                    <a:schemeClr val="bg1">
                      <a:lumMod val="95000"/>
                      <a:lumOff val="5000"/>
                      <a:alpha val="37000"/>
                    </a:schemeClr>
                  </a:outerShdw>
                </a:effectLst>
                <a:latin typeface="Gotham Medium" pitchFamily="50" charset="0"/>
                <a:cs typeface="Gotham Medium" pitchFamily="50" charset="0"/>
              </a:rPr>
              <a:t>3</a:t>
            </a:r>
          </a:p>
        </p:txBody>
      </p:sp>
      <p:sp>
        <p:nvSpPr>
          <p:cNvPr id="3" name="TextBox 2"/>
          <p:cNvSpPr txBox="1"/>
          <p:nvPr/>
        </p:nvSpPr>
        <p:spPr>
          <a:xfrm>
            <a:off x="2499754" y="1572499"/>
            <a:ext cx="4739246" cy="951543"/>
          </a:xfrm>
          <a:prstGeom prst="rect">
            <a:avLst/>
          </a:prstGeom>
          <a:noFill/>
        </p:spPr>
        <p:txBody>
          <a:bodyPr wrap="none" rtlCol="0">
            <a:spAutoFit/>
          </a:bodyPr>
          <a:lstStyle/>
          <a:p>
            <a:pPr>
              <a:lnSpc>
                <a:spcPts val="6700"/>
              </a:lnSpc>
            </a:pPr>
            <a:r>
              <a:rPr lang="en-CA" sz="4800" b="1" i="1" spc="-150" dirty="0">
                <a:solidFill>
                  <a:schemeClr val="bg1">
                    <a:lumMod val="85000"/>
                    <a:lumOff val="15000"/>
                  </a:schemeClr>
                </a:solidFill>
                <a:effectLst>
                  <a:outerShdw blurRad="88900" dist="38100" dir="2700000" algn="tl" rotWithShape="0">
                    <a:prstClr val="black">
                      <a:alpha val="53000"/>
                    </a:prstClr>
                  </a:outerShdw>
                </a:effectLst>
                <a:latin typeface="Trajan Pro" pitchFamily="18" charset="0"/>
                <a:ea typeface="+mj-ea"/>
                <a:cs typeface="Gotham Bold" pitchFamily="50" charset="0"/>
              </a:rPr>
              <a:t> </a:t>
            </a:r>
            <a:r>
              <a:rPr lang="en-CA" sz="4800" b="1" i="1" spc="-150" dirty="0" smtClean="0">
                <a:solidFill>
                  <a:schemeClr val="bg1">
                    <a:lumMod val="85000"/>
                    <a:lumOff val="15000"/>
                  </a:schemeClr>
                </a:solidFill>
                <a:effectLst>
                  <a:outerShdw blurRad="88900" dist="38100" dir="2700000" algn="tl" rotWithShape="0">
                    <a:prstClr val="black">
                      <a:alpha val="53000"/>
                    </a:prstClr>
                  </a:outerShdw>
                </a:effectLst>
                <a:latin typeface="Trajan Pro" pitchFamily="18" charset="0"/>
                <a:ea typeface="+mj-ea"/>
                <a:cs typeface="Gotham Bold" pitchFamily="50" charset="0"/>
              </a:rPr>
              <a:t>Action steps</a:t>
            </a:r>
            <a:endParaRPr lang="en-CA" sz="4800" b="1" i="1" spc="-150" dirty="0">
              <a:solidFill>
                <a:schemeClr val="bg1">
                  <a:lumMod val="85000"/>
                  <a:lumOff val="15000"/>
                </a:schemeClr>
              </a:solidFill>
              <a:effectLst>
                <a:outerShdw blurRad="88900" dist="38100" dir="2700000" algn="tl" rotWithShape="0">
                  <a:prstClr val="black">
                    <a:alpha val="53000"/>
                  </a:prstClr>
                </a:outerShdw>
              </a:effectLst>
              <a:latin typeface="Trajan Pro" pitchFamily="18" charset="0"/>
              <a:ea typeface="+mj-ea"/>
              <a:cs typeface="Gotham Bold" pitchFamily="50" charset="0"/>
            </a:endParaRPr>
          </a:p>
        </p:txBody>
      </p:sp>
      <p:grpSp>
        <p:nvGrpSpPr>
          <p:cNvPr id="6" name="Group 5"/>
          <p:cNvGrpSpPr/>
          <p:nvPr/>
        </p:nvGrpSpPr>
        <p:grpSpPr>
          <a:xfrm>
            <a:off x="7755465" y="4072800"/>
            <a:ext cx="1380744" cy="1078992"/>
            <a:chOff x="7755465" y="4072800"/>
            <a:chExt cx="1380744" cy="1078992"/>
          </a:xfrm>
        </p:grpSpPr>
        <p:sp>
          <p:nvSpPr>
            <p:cNvPr id="7" name="Round Same Side Corner Rectangle 6"/>
            <p:cNvSpPr/>
            <p:nvPr/>
          </p:nvSpPr>
          <p:spPr>
            <a:xfrm>
              <a:off x="7755465" y="4072800"/>
              <a:ext cx="1380744" cy="1078992"/>
            </a:xfrm>
            <a:prstGeom prst="round2SameRect">
              <a:avLst>
                <a:gd name="adj1" fmla="val 11812"/>
                <a:gd name="adj2" fmla="val 809"/>
              </a:avLst>
            </a:prstGeom>
            <a:solidFill>
              <a:schemeClr val="tx1"/>
            </a:solidFill>
            <a:ln>
              <a:solidFill>
                <a:schemeClr val="accent5">
                  <a:lumMod val="7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3" descr="C:\Users\Creative\Desktop\FINAL_Partners_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4171455"/>
              <a:ext cx="1144588" cy="97054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6596936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2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20000">
                                          <p:cBhvr additive="base">
                                            <p:cTn id="7" dur="500" fill="hold"/>
                                            <p:tgtEl>
                                              <p:spTgt spid="2"/>
                                            </p:tgtEl>
                                            <p:attrNameLst>
                                              <p:attrName>ppt_x</p:attrName>
                                            </p:attrNameLst>
                                          </p:cBhvr>
                                          <p:tavLst>
                                            <p:tav tm="0">
                                              <p:val>
                                                <p:strVal val="1+#ppt_w/2"/>
                                              </p:val>
                                            </p:tav>
                                            <p:tav tm="100000">
                                              <p:val>
                                                <p:strVal val="#ppt_x"/>
                                              </p:val>
                                            </p:tav>
                                          </p:tavLst>
                                        </p:anim>
                                        <p:anim calcmode="lin" valueType="num" p14:bounceEnd="20000">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20000">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14:bounceEnd="20000">
                                          <p:cBhvr additive="base">
                                            <p:cTn id="11" dur="500" fill="hold"/>
                                            <p:tgtEl>
                                              <p:spTgt spid="3"/>
                                            </p:tgtEl>
                                            <p:attrNameLst>
                                              <p:attrName>ppt_x</p:attrName>
                                            </p:attrNameLst>
                                          </p:cBhvr>
                                          <p:tavLst>
                                            <p:tav tm="0">
                                              <p:val>
                                                <p:strVal val="0-#ppt_w/2"/>
                                              </p:val>
                                            </p:tav>
                                            <p:tav tm="100000">
                                              <p:val>
                                                <p:strVal val="#ppt_x"/>
                                              </p:val>
                                            </p:tav>
                                          </p:tavLst>
                                        </p:anim>
                                        <p:anim calcmode="lin" valueType="num" p14:bounceEnd="20000">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 y="140194"/>
            <a:ext cx="9144003" cy="4641356"/>
            <a:chOff x="-2" y="140194"/>
            <a:chExt cx="9144003" cy="4641356"/>
          </a:xfrm>
        </p:grpSpPr>
        <p:pic>
          <p:nvPicPr>
            <p:cNvPr id="1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36" t="10541" r="96349" b="1138"/>
            <a:stretch/>
          </p:blipFill>
          <p:spPr bwMode="auto">
            <a:xfrm flipH="1">
              <a:off x="-2" y="140194"/>
              <a:ext cx="2057401" cy="4641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36" t="10541" r="2236" b="1138"/>
            <a:stretch/>
          </p:blipFill>
          <p:spPr bwMode="auto">
            <a:xfrm>
              <a:off x="1066801" y="140194"/>
              <a:ext cx="8077200" cy="4641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Title 2"/>
          <p:cNvSpPr txBox="1">
            <a:spLocks/>
          </p:cNvSpPr>
          <p:nvPr/>
        </p:nvSpPr>
        <p:spPr>
          <a:xfrm rot="21310399">
            <a:off x="-483666" y="377443"/>
            <a:ext cx="9825138" cy="914400"/>
          </a:xfrm>
          <a:prstGeom prst="rect">
            <a:avLst/>
          </a:prstGeom>
          <a:blipFill>
            <a:blip r:embed="rId4" cstate="print"/>
            <a:stretch>
              <a:fillRect/>
            </a:stretch>
          </a:blipFill>
        </p:spPr>
        <p:txBody>
          <a:bodyPr vert="horz" lIns="365760" tIns="45720" rIns="91440" bIns="45720" rtlCol="0" anchor="ctr">
            <a:normAutofit/>
          </a:bodyPr>
          <a:lstStyle>
            <a:lvl1pPr algn="ctr">
              <a:spcBef>
                <a:spcPct val="0"/>
              </a:spcBef>
              <a:buNone/>
              <a:defRPr lang="en-US" sz="3200" b="1" dirty="0">
                <a:effectLst>
                  <a:outerShdw blurRad="50800" dist="25400" dir="5400000" algn="t" rotWithShape="0">
                    <a:prstClr val="black">
                      <a:alpha val="40000"/>
                    </a:prstClr>
                  </a:outerShdw>
                </a:effectLst>
                <a:latin typeface="Gotham Light" pitchFamily="50" charset="0"/>
                <a:ea typeface="+mj-ea"/>
                <a:cs typeface="Gotham Light" pitchFamily="50" charset="0"/>
              </a:defRPr>
            </a:lvl1pPr>
          </a:lstStyle>
          <a:p>
            <a:r>
              <a:rPr lang="en-US" dirty="0" smtClean="0"/>
              <a:t> SEARCH </a:t>
            </a:r>
            <a:r>
              <a:rPr lang="en-US" dirty="0" smtClean="0">
                <a:latin typeface="Gotham Bold" pitchFamily="50" charset="0"/>
                <a:cs typeface="Gotham Bold" pitchFamily="50" charset="0"/>
              </a:rPr>
              <a:t>LIKE YOUR CLIENT</a:t>
            </a:r>
            <a:endParaRPr lang="en-US" dirty="0">
              <a:latin typeface="Gotham Bold" pitchFamily="50" charset="0"/>
              <a:cs typeface="Gotham Bold" pitchFamily="50" charset="0"/>
            </a:endParaRPr>
          </a:p>
        </p:txBody>
      </p:sp>
      <p:grpSp>
        <p:nvGrpSpPr>
          <p:cNvPr id="6" name="Group 5"/>
          <p:cNvGrpSpPr/>
          <p:nvPr/>
        </p:nvGrpSpPr>
        <p:grpSpPr>
          <a:xfrm>
            <a:off x="7755465" y="4072800"/>
            <a:ext cx="1380744" cy="1078992"/>
            <a:chOff x="7755465" y="4072800"/>
            <a:chExt cx="1380744" cy="1078992"/>
          </a:xfrm>
        </p:grpSpPr>
        <p:sp>
          <p:nvSpPr>
            <p:cNvPr id="7" name="Round Same Side Corner Rectangle 6"/>
            <p:cNvSpPr/>
            <p:nvPr/>
          </p:nvSpPr>
          <p:spPr>
            <a:xfrm>
              <a:off x="7755465" y="4072800"/>
              <a:ext cx="1380744" cy="1078992"/>
            </a:xfrm>
            <a:prstGeom prst="round2SameRect">
              <a:avLst>
                <a:gd name="adj1" fmla="val 11812"/>
                <a:gd name="adj2" fmla="val 809"/>
              </a:avLst>
            </a:prstGeom>
            <a:solidFill>
              <a:schemeClr val="tx1"/>
            </a:solidFill>
            <a:ln>
              <a:solidFill>
                <a:schemeClr val="accent5">
                  <a:lumMod val="7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3" descr="C:\Users\Creative\Desktop\FINAL_Partners_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8600" y="4171455"/>
              <a:ext cx="1144588" cy="970547"/>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Oval 8"/>
          <p:cNvSpPr/>
          <p:nvPr/>
        </p:nvSpPr>
        <p:spPr>
          <a:xfrm>
            <a:off x="910277" y="834643"/>
            <a:ext cx="609600" cy="609600"/>
          </a:xfrm>
          <a:prstGeom prst="ellipse">
            <a:avLst/>
          </a:prstGeom>
          <a:solidFill>
            <a:srgbClr val="C4D751"/>
          </a:solidFill>
          <a:ln>
            <a:solidFill>
              <a:schemeClr val="accent5">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smtClean="0">
                <a:solidFill>
                  <a:schemeClr val="tx1"/>
                </a:solidFill>
                <a:latin typeface="Gotham Bold" pitchFamily="50" charset="0"/>
                <a:cs typeface="Gotham Bold" pitchFamily="50" charset="0"/>
              </a:rPr>
              <a:t>1</a:t>
            </a:r>
            <a:endParaRPr lang="en-US" sz="2800" dirty="0">
              <a:solidFill>
                <a:schemeClr val="tx1"/>
              </a:solidFill>
              <a:latin typeface="Gotham Bold" pitchFamily="50" charset="0"/>
              <a:cs typeface="Gotham Bold" pitchFamily="50" charset="0"/>
            </a:endParaRPr>
          </a:p>
        </p:txBody>
      </p:sp>
    </p:spTree>
    <p:extLst>
      <p:ext uri="{BB962C8B-B14F-4D97-AF65-F5344CB8AC3E}">
        <p14:creationId xmlns:p14="http://schemas.microsoft.com/office/powerpoint/2010/main" val="33093624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iterate type="lt">
                                    <p:tmPct val="0"/>
                                  </p:iterate>
                                  <p:childTnLst>
                                    <p:set>
                                      <p:cBhvr>
                                        <p:cTn id="6" dur="1" fill="hold">
                                          <p:stCondLst>
                                            <p:cond delay="0"/>
                                          </p:stCondLst>
                                        </p:cTn>
                                        <p:tgtEl>
                                          <p:spTgt spid="4">
                                            <p:bg/>
                                          </p:spTgt>
                                        </p:tgtEl>
                                        <p:attrNameLst>
                                          <p:attrName>style.visibility</p:attrName>
                                        </p:attrNameLst>
                                      </p:cBhvr>
                                      <p:to>
                                        <p:strVal val="visible"/>
                                      </p:to>
                                    </p:set>
                                    <p:anim calcmode="lin" valueType="num">
                                      <p:cBhvr>
                                        <p:cTn id="7" dur="600" fill="hold"/>
                                        <p:tgtEl>
                                          <p:spTgt spid="4">
                                            <p:bg/>
                                          </p:spTgt>
                                        </p:tgtEl>
                                        <p:attrNameLst>
                                          <p:attrName>ppt_w</p:attrName>
                                        </p:attrNameLst>
                                      </p:cBhvr>
                                      <p:tavLst>
                                        <p:tav tm="0">
                                          <p:val>
                                            <p:fltVal val="0"/>
                                          </p:val>
                                        </p:tav>
                                        <p:tav tm="100000">
                                          <p:val>
                                            <p:strVal val="#ppt_w"/>
                                          </p:val>
                                        </p:tav>
                                      </p:tavLst>
                                    </p:anim>
                                    <p:anim calcmode="lin" valueType="num">
                                      <p:cBhvr>
                                        <p:cTn id="8" dur="600" fill="hold"/>
                                        <p:tgtEl>
                                          <p:spTgt spid="4">
                                            <p:bg/>
                                          </p:spTgt>
                                        </p:tgtEl>
                                        <p:attrNameLst>
                                          <p:attrName>ppt_h</p:attrName>
                                        </p:attrNameLst>
                                      </p:cBhvr>
                                      <p:tavLst>
                                        <p:tav tm="0">
                                          <p:val>
                                            <p:fltVal val="0"/>
                                          </p:val>
                                        </p:tav>
                                        <p:tav tm="100000">
                                          <p:val>
                                            <p:strVal val="#ppt_h"/>
                                          </p:val>
                                        </p:tav>
                                      </p:tavLst>
                                    </p:anim>
                                    <p:animEffect transition="in" filter="fade">
                                      <p:cBhvr>
                                        <p:cTn id="9" dur="600"/>
                                        <p:tgtEl>
                                          <p:spTgt spid="4">
                                            <p:bg/>
                                          </p:spTgt>
                                        </p:tgtEl>
                                      </p:cBhvr>
                                    </p:animEffect>
                                  </p:childTnLst>
                                </p:cTn>
                              </p:par>
                              <p:par>
                                <p:cTn id="10" presetID="53" presetClass="entr" presetSubtype="16" fill="hold" grpId="0" nodeType="withEffect">
                                  <p:stCondLst>
                                    <p:cond delay="0"/>
                                  </p:stCondLst>
                                  <p:iterate type="lt">
                                    <p:tmPct val="0"/>
                                  </p:iterate>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6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3" dur="6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4" dur="600"/>
                                        <p:tgtEl>
                                          <p:spTgt spid="4">
                                            <p:txEl>
                                              <p:pRg st="0" end="0"/>
                                            </p:txEl>
                                          </p:spTgt>
                                        </p:tgtEl>
                                      </p:cBhvr>
                                    </p:animEffect>
                                  </p:childTnLst>
                                </p:cTn>
                              </p:par>
                              <p:par>
                                <p:cTn id="15" presetID="42" presetClass="entr" presetSubtype="0" fill="hold" grpId="1" nodeType="withEffect">
                                  <p:stCondLst>
                                    <p:cond delay="0"/>
                                  </p:stCondLst>
                                  <p:iterate type="lt">
                                    <p:tmPct val="0"/>
                                  </p:iterate>
                                  <p:childTnLst>
                                    <p:set>
                                      <p:cBhvr>
                                        <p:cTn id="16" dur="1" fill="hold">
                                          <p:stCondLst>
                                            <p:cond delay="0"/>
                                          </p:stCondLst>
                                        </p:cTn>
                                        <p:tgtEl>
                                          <p:spTgt spid="4">
                                            <p:bg/>
                                          </p:spTgt>
                                        </p:tgtEl>
                                        <p:attrNameLst>
                                          <p:attrName>style.visibility</p:attrName>
                                        </p:attrNameLst>
                                      </p:cBhvr>
                                      <p:to>
                                        <p:strVal val="visible"/>
                                      </p:to>
                                    </p:set>
                                    <p:animEffect transition="in" filter="fade">
                                      <p:cBhvr>
                                        <p:cTn id="17" dur="600"/>
                                        <p:tgtEl>
                                          <p:spTgt spid="4">
                                            <p:bg/>
                                          </p:spTgt>
                                        </p:tgtEl>
                                      </p:cBhvr>
                                    </p:animEffect>
                                    <p:anim calcmode="lin" valueType="num">
                                      <p:cBhvr>
                                        <p:cTn id="18" dur="600" fill="hold"/>
                                        <p:tgtEl>
                                          <p:spTgt spid="4">
                                            <p:bg/>
                                          </p:spTgt>
                                        </p:tgtEl>
                                        <p:attrNameLst>
                                          <p:attrName>ppt_x</p:attrName>
                                        </p:attrNameLst>
                                      </p:cBhvr>
                                      <p:tavLst>
                                        <p:tav tm="0">
                                          <p:val>
                                            <p:strVal val="#ppt_x"/>
                                          </p:val>
                                        </p:tav>
                                        <p:tav tm="100000">
                                          <p:val>
                                            <p:strVal val="#ppt_x"/>
                                          </p:val>
                                        </p:tav>
                                      </p:tavLst>
                                    </p:anim>
                                    <p:anim calcmode="lin" valueType="num">
                                      <p:cBhvr>
                                        <p:cTn id="19" dur="600" fill="hold"/>
                                        <p:tgtEl>
                                          <p:spTgt spid="4">
                                            <p:bg/>
                                          </p:spTgt>
                                        </p:tgtEl>
                                        <p:attrNameLst>
                                          <p:attrName>ppt_y</p:attrName>
                                        </p:attrNameLst>
                                      </p:cBhvr>
                                      <p:tavLst>
                                        <p:tav tm="0">
                                          <p:val>
                                            <p:strVal val="#ppt_y+.1"/>
                                          </p:val>
                                        </p:tav>
                                        <p:tav tm="100000">
                                          <p:val>
                                            <p:strVal val="#ppt_y"/>
                                          </p:val>
                                        </p:tav>
                                      </p:tavLst>
                                    </p:anim>
                                  </p:childTnLst>
                                </p:cTn>
                              </p:par>
                              <p:par>
                                <p:cTn id="20" presetID="42" presetClass="entr" presetSubtype="0" fill="hold" grpId="1" nodeType="withEffect">
                                  <p:stCondLst>
                                    <p:cond delay="0"/>
                                  </p:stCondLst>
                                  <p:iterate type="lt">
                                    <p:tmPct val="0"/>
                                  </p:iterate>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600"/>
                                        <p:tgtEl>
                                          <p:spTgt spid="4">
                                            <p:txEl>
                                              <p:pRg st="0" end="0"/>
                                            </p:txEl>
                                          </p:spTgt>
                                        </p:tgtEl>
                                      </p:cBhvr>
                                    </p:animEffect>
                                    <p:anim calcmode="lin" valueType="num">
                                      <p:cBhvr>
                                        <p:cTn id="23" dur="6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4" dur="600" fill="hold"/>
                                        <p:tgtEl>
                                          <p:spTgt spid="4">
                                            <p:txEl>
                                              <p:pRg st="0" end="0"/>
                                            </p:txEl>
                                          </p:spTgt>
                                        </p:tgtEl>
                                        <p:attrNameLst>
                                          <p:attrName>ppt_y</p:attrName>
                                        </p:attrNameLst>
                                      </p:cBhvr>
                                      <p:tavLst>
                                        <p:tav tm="0">
                                          <p:val>
                                            <p:strVal val="#ppt_y+.1"/>
                                          </p:val>
                                        </p:tav>
                                        <p:tav tm="100000">
                                          <p:val>
                                            <p:strVal val="#ppt_y"/>
                                          </p:val>
                                        </p:tav>
                                      </p:tavLst>
                                    </p:anim>
                                  </p:childTnLst>
                                </p:cTn>
                              </p:par>
                              <p:par>
                                <p:cTn id="25" presetID="2" presetClass="entr" presetSubtype="8" fill="hold" grpId="0" nodeType="withEffect">
                                  <p:stCondLst>
                                    <p:cond delay="20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0-#ppt_w/2"/>
                                          </p:val>
                                        </p:tav>
                                        <p:tav tm="100000">
                                          <p:val>
                                            <p:strVal val="#ppt_x"/>
                                          </p:val>
                                        </p:tav>
                                      </p:tavLst>
                                    </p:anim>
                                    <p:anim calcmode="lin" valueType="num">
                                      <p:cBhvr additive="base">
                                        <p:cTn id="2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4" grpId="1" build="allAtOnce" animBg="1"/>
      <p:bldP spid="9" grpId="0" uiExpan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94728"/>
            <a:ext cx="9150263" cy="46542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505" b="3825"/>
          <a:stretch/>
        </p:blipFill>
        <p:spPr bwMode="auto">
          <a:xfrm>
            <a:off x="1143000" y="156046"/>
            <a:ext cx="6591300" cy="4531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7755465" y="4072800"/>
            <a:ext cx="1380744" cy="1078992"/>
            <a:chOff x="7755465" y="4072800"/>
            <a:chExt cx="1380744" cy="1078992"/>
          </a:xfrm>
        </p:grpSpPr>
        <p:sp>
          <p:nvSpPr>
            <p:cNvPr id="5" name="Round Same Side Corner Rectangle 4"/>
            <p:cNvSpPr/>
            <p:nvPr/>
          </p:nvSpPr>
          <p:spPr>
            <a:xfrm>
              <a:off x="7755465" y="4072800"/>
              <a:ext cx="1380744" cy="1078992"/>
            </a:xfrm>
            <a:prstGeom prst="round2SameRect">
              <a:avLst>
                <a:gd name="adj1" fmla="val 11812"/>
                <a:gd name="adj2" fmla="val 809"/>
              </a:avLst>
            </a:prstGeom>
            <a:solidFill>
              <a:schemeClr val="tx1"/>
            </a:solidFill>
            <a:ln>
              <a:solidFill>
                <a:schemeClr val="accent5">
                  <a:lumMod val="7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3" descr="C:\Users\Creative\Desktop\FINAL_Partners_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8600" y="4171455"/>
              <a:ext cx="1144588" cy="970547"/>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Rectangle 6"/>
          <p:cNvSpPr/>
          <p:nvPr/>
        </p:nvSpPr>
        <p:spPr>
          <a:xfrm rot="21299042">
            <a:off x="-762449" y="1873483"/>
            <a:ext cx="3232442" cy="719804"/>
          </a:xfrm>
          <a:prstGeom prst="rect">
            <a:avLst/>
          </a:prstGeom>
          <a:blipFill dpi="0" rotWithShape="1">
            <a:blip r:embed="rId5" cstate="print"/>
            <a:srcRect/>
            <a:tile tx="0" ty="0" sx="100000" sy="100000" flip="y" algn="tl"/>
          </a:blipFill>
          <a:effectLst>
            <a:outerShdw blurRad="50800" dist="38100" algn="l" rotWithShape="0">
              <a:prstClr val="black">
                <a:alpha val="40000"/>
              </a:prstClr>
            </a:outerShdw>
          </a:effectLst>
        </p:spPr>
        <p:txBody>
          <a:bodyPr vert="horz" lIns="365760" tIns="45720" rIns="91440" bIns="45720" rtlCol="0" anchor="ctr">
            <a:normAutofit/>
          </a:bodyPr>
          <a:lstStyle/>
          <a:p>
            <a:pPr lvl="1"/>
            <a:r>
              <a:rPr lang="en-CA" sz="3200" dirty="0">
                <a:solidFill>
                  <a:schemeClr val="tx1"/>
                </a:solidFill>
                <a:effectLst>
                  <a:outerShdw blurRad="50800" dist="38100" dir="5400000" algn="t" rotWithShape="0">
                    <a:prstClr val="black">
                      <a:alpha val="40000"/>
                    </a:prstClr>
                  </a:outerShdw>
                </a:effectLst>
                <a:latin typeface="Gotham Light" pitchFamily="50" charset="0"/>
                <a:cs typeface="Gotham Light" pitchFamily="50" charset="0"/>
              </a:rPr>
              <a:t>WHY?</a:t>
            </a:r>
          </a:p>
        </p:txBody>
      </p:sp>
      <p:sp>
        <p:nvSpPr>
          <p:cNvPr id="8" name="Rectangle 7"/>
          <p:cNvSpPr/>
          <p:nvPr/>
        </p:nvSpPr>
        <p:spPr>
          <a:xfrm rot="21297691">
            <a:off x="-668303" y="2704784"/>
            <a:ext cx="3044149" cy="719804"/>
          </a:xfrm>
          <a:prstGeom prst="rect">
            <a:avLst/>
          </a:prstGeom>
          <a:blipFill dpi="0" rotWithShape="1">
            <a:blip r:embed="rId5" cstate="print"/>
            <a:srcRect/>
            <a:tile tx="0" ty="0" sx="100000" sy="100000" flip="y" algn="tr"/>
          </a:blipFill>
        </p:spPr>
        <p:txBody>
          <a:bodyPr vert="horz" lIns="365760" tIns="45720" rIns="91440" bIns="45720" rtlCol="0" anchor="ctr">
            <a:normAutofit/>
          </a:bodyPr>
          <a:lstStyle/>
          <a:p>
            <a:pPr lvl="1"/>
            <a:r>
              <a:rPr lang="en-CA" sz="3200" dirty="0">
                <a:effectLst>
                  <a:outerShdw blurRad="50800" dist="38100" dir="5400000" algn="t" rotWithShape="0">
                    <a:prstClr val="black">
                      <a:alpha val="40000"/>
                    </a:prstClr>
                  </a:outerShdw>
                </a:effectLst>
                <a:latin typeface="Gotham Light" pitchFamily="50" charset="0"/>
                <a:cs typeface="Gotham Light" pitchFamily="50" charset="0"/>
              </a:rPr>
              <a:t>HOW?</a:t>
            </a:r>
          </a:p>
        </p:txBody>
      </p:sp>
      <p:sp>
        <p:nvSpPr>
          <p:cNvPr id="9" name="Rectangle 8"/>
          <p:cNvSpPr/>
          <p:nvPr/>
        </p:nvSpPr>
        <p:spPr>
          <a:xfrm rot="21240390">
            <a:off x="-666914" y="3619036"/>
            <a:ext cx="2679227" cy="719804"/>
          </a:xfrm>
          <a:prstGeom prst="rect">
            <a:avLst/>
          </a:prstGeom>
          <a:blipFill dpi="0" rotWithShape="1">
            <a:blip r:embed="rId5" cstate="print"/>
            <a:srcRect/>
            <a:tile tx="0" ty="0" sx="100000" sy="100000" flip="y" algn="bl"/>
          </a:blipFill>
          <a:effectLst>
            <a:outerShdw blurRad="50800" dist="38100" algn="l" rotWithShape="0">
              <a:prstClr val="black">
                <a:alpha val="40000"/>
              </a:prstClr>
            </a:outerShdw>
          </a:effectLst>
        </p:spPr>
        <p:txBody>
          <a:bodyPr vert="horz" lIns="365760" tIns="45720" rIns="91440" bIns="45720" rtlCol="0" anchor="ctr">
            <a:normAutofit/>
          </a:bodyPr>
          <a:lstStyle/>
          <a:p>
            <a:pPr lvl="1"/>
            <a:r>
              <a:rPr lang="en-CA" sz="3200" dirty="0" smtClean="0">
                <a:effectLst>
                  <a:outerShdw blurRad="50800" dist="38100" dir="5400000" algn="t" rotWithShape="0">
                    <a:prstClr val="black">
                      <a:alpha val="40000"/>
                    </a:prstClr>
                  </a:outerShdw>
                </a:effectLst>
                <a:latin typeface="Gotham Light" pitchFamily="50" charset="0"/>
                <a:cs typeface="Gotham Light" pitchFamily="50" charset="0"/>
              </a:rPr>
              <a:t>WHAT</a:t>
            </a:r>
            <a:r>
              <a:rPr lang="en-CA" sz="3200" dirty="0">
                <a:effectLst>
                  <a:outerShdw blurRad="50800" dist="38100" dir="5400000" algn="t" rotWithShape="0">
                    <a:prstClr val="black">
                      <a:alpha val="40000"/>
                    </a:prstClr>
                  </a:outerShdw>
                </a:effectLst>
                <a:latin typeface="Gotham Light" pitchFamily="50" charset="0"/>
                <a:cs typeface="Gotham Light" pitchFamily="50" charset="0"/>
              </a:rPr>
              <a:t>?</a:t>
            </a:r>
          </a:p>
        </p:txBody>
      </p:sp>
      <p:sp>
        <p:nvSpPr>
          <p:cNvPr id="10" name="Rectangle 9"/>
          <p:cNvSpPr/>
          <p:nvPr/>
        </p:nvSpPr>
        <p:spPr>
          <a:xfrm rot="21416620">
            <a:off x="-898395" y="172631"/>
            <a:ext cx="11318007" cy="902261"/>
          </a:xfrm>
          <a:prstGeom prst="rect">
            <a:avLst/>
          </a:prstGeom>
          <a:blipFill>
            <a:blip r:embed="rId5" cstate="print"/>
            <a:stretch>
              <a:fillRect/>
            </a:stretch>
          </a:blipFill>
        </p:spPr>
        <p:txBody>
          <a:bodyPr vert="horz" lIns="365760" tIns="45720" rIns="91440" bIns="45720" rtlCol="0" anchor="ctr">
            <a:normAutofit/>
          </a:bodyPr>
          <a:lstStyle/>
          <a:p>
            <a:pPr>
              <a:spcBef>
                <a:spcPct val="0"/>
              </a:spcBef>
            </a:pPr>
            <a:r>
              <a:rPr lang="en-CA" sz="3200" b="1" dirty="0" smtClean="0">
                <a:solidFill>
                  <a:schemeClr val="tx1"/>
                </a:solidFill>
                <a:effectLst>
                  <a:outerShdw blurRad="50800" dist="25400" dir="5400000" algn="t" rotWithShape="0">
                    <a:prstClr val="black">
                      <a:alpha val="40000"/>
                    </a:prstClr>
                  </a:outerShdw>
                </a:effectLst>
                <a:latin typeface="Gotham Light" pitchFamily="50" charset="0"/>
                <a:ea typeface="+mj-ea"/>
                <a:cs typeface="Gotham Light" pitchFamily="50" charset="0"/>
              </a:rPr>
              <a:t>		START with ‘</a:t>
            </a:r>
            <a:r>
              <a:rPr lang="en-CA" sz="3200" b="1" dirty="0" smtClean="0">
                <a:solidFill>
                  <a:schemeClr val="tx1"/>
                </a:solidFill>
                <a:effectLst>
                  <a:outerShdw blurRad="50800" dist="25400" dir="5400000" algn="t" rotWithShape="0">
                    <a:prstClr val="black">
                      <a:alpha val="40000"/>
                    </a:prstClr>
                  </a:outerShdw>
                </a:effectLst>
                <a:latin typeface="Gotham Bold" pitchFamily="50" charset="0"/>
                <a:ea typeface="+mj-ea"/>
                <a:cs typeface="Gotham Bold" pitchFamily="50" charset="0"/>
              </a:rPr>
              <a:t>WHY’ BOILERPLATE</a:t>
            </a:r>
            <a:endParaRPr lang="en-CA" sz="3200" b="1" dirty="0">
              <a:solidFill>
                <a:schemeClr val="tx1"/>
              </a:solidFill>
              <a:effectLst>
                <a:outerShdw blurRad="50800" dist="25400" dir="5400000" algn="t" rotWithShape="0">
                  <a:prstClr val="black">
                    <a:alpha val="40000"/>
                  </a:prstClr>
                </a:outerShdw>
              </a:effectLst>
              <a:latin typeface="Gotham Bold" pitchFamily="50" charset="0"/>
              <a:ea typeface="+mj-ea"/>
              <a:cs typeface="Gotham Bold" pitchFamily="50" charset="0"/>
            </a:endParaRPr>
          </a:p>
        </p:txBody>
      </p:sp>
      <p:sp>
        <p:nvSpPr>
          <p:cNvPr id="12" name="Oval 11"/>
          <p:cNvSpPr/>
          <p:nvPr/>
        </p:nvSpPr>
        <p:spPr>
          <a:xfrm>
            <a:off x="367899" y="514350"/>
            <a:ext cx="609600" cy="609600"/>
          </a:xfrm>
          <a:prstGeom prst="ellipse">
            <a:avLst/>
          </a:prstGeom>
          <a:solidFill>
            <a:srgbClr val="C4D751"/>
          </a:solidFill>
          <a:ln>
            <a:solidFill>
              <a:schemeClr val="accent5">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a:solidFill>
                  <a:schemeClr val="tx1"/>
                </a:solidFill>
                <a:latin typeface="Gotham Bold" pitchFamily="50" charset="0"/>
                <a:cs typeface="Gotham Bold" pitchFamily="50" charset="0"/>
              </a:rPr>
              <a:t>2</a:t>
            </a:r>
          </a:p>
        </p:txBody>
      </p:sp>
    </p:spTree>
    <p:extLst>
      <p:ext uri="{BB962C8B-B14F-4D97-AF65-F5344CB8AC3E}">
        <p14:creationId xmlns:p14="http://schemas.microsoft.com/office/powerpoint/2010/main" val="41866663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iterate type="lt">
                                    <p:tmPct val="0"/>
                                  </p:iterate>
                                  <p:childTnLst>
                                    <p:set>
                                      <p:cBhvr>
                                        <p:cTn id="6" dur="1" fill="hold">
                                          <p:stCondLst>
                                            <p:cond delay="0"/>
                                          </p:stCondLst>
                                        </p:cTn>
                                        <p:tgtEl>
                                          <p:spTgt spid="10">
                                            <p:bg/>
                                          </p:spTgt>
                                        </p:tgtEl>
                                        <p:attrNameLst>
                                          <p:attrName>style.visibility</p:attrName>
                                        </p:attrNameLst>
                                      </p:cBhvr>
                                      <p:to>
                                        <p:strVal val="visible"/>
                                      </p:to>
                                    </p:set>
                                    <p:anim calcmode="lin" valueType="num">
                                      <p:cBhvr>
                                        <p:cTn id="7" dur="600" fill="hold"/>
                                        <p:tgtEl>
                                          <p:spTgt spid="10">
                                            <p:bg/>
                                          </p:spTgt>
                                        </p:tgtEl>
                                        <p:attrNameLst>
                                          <p:attrName>ppt_w</p:attrName>
                                        </p:attrNameLst>
                                      </p:cBhvr>
                                      <p:tavLst>
                                        <p:tav tm="0">
                                          <p:val>
                                            <p:fltVal val="0"/>
                                          </p:val>
                                        </p:tav>
                                        <p:tav tm="100000">
                                          <p:val>
                                            <p:strVal val="#ppt_w"/>
                                          </p:val>
                                        </p:tav>
                                      </p:tavLst>
                                    </p:anim>
                                    <p:anim calcmode="lin" valueType="num">
                                      <p:cBhvr>
                                        <p:cTn id="8" dur="600" fill="hold"/>
                                        <p:tgtEl>
                                          <p:spTgt spid="10">
                                            <p:bg/>
                                          </p:spTgt>
                                        </p:tgtEl>
                                        <p:attrNameLst>
                                          <p:attrName>ppt_h</p:attrName>
                                        </p:attrNameLst>
                                      </p:cBhvr>
                                      <p:tavLst>
                                        <p:tav tm="0">
                                          <p:val>
                                            <p:fltVal val="0"/>
                                          </p:val>
                                        </p:tav>
                                        <p:tav tm="100000">
                                          <p:val>
                                            <p:strVal val="#ppt_h"/>
                                          </p:val>
                                        </p:tav>
                                      </p:tavLst>
                                    </p:anim>
                                    <p:animEffect transition="in" filter="fade">
                                      <p:cBhvr>
                                        <p:cTn id="9" dur="600"/>
                                        <p:tgtEl>
                                          <p:spTgt spid="10">
                                            <p:bg/>
                                          </p:spTgt>
                                        </p:tgtEl>
                                      </p:cBhvr>
                                    </p:animEffect>
                                  </p:childTnLst>
                                </p:cTn>
                              </p:par>
                              <p:par>
                                <p:cTn id="10" presetID="53" presetClass="entr" presetSubtype="16" fill="hold" grpId="0" nodeType="withEffect">
                                  <p:stCondLst>
                                    <p:cond delay="0"/>
                                  </p:stCondLst>
                                  <p:iterate type="lt">
                                    <p:tmPct val="0"/>
                                  </p:iterate>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p:cTn id="12" dur="6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13" dur="6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14" dur="600"/>
                                        <p:tgtEl>
                                          <p:spTgt spid="10">
                                            <p:txEl>
                                              <p:pRg st="0" end="0"/>
                                            </p:txEl>
                                          </p:spTgt>
                                        </p:tgtEl>
                                      </p:cBhvr>
                                    </p:animEffect>
                                  </p:childTnLst>
                                </p:cTn>
                              </p:par>
                              <p:par>
                                <p:cTn id="15" presetID="42" presetClass="entr" presetSubtype="0" fill="hold" grpId="1" nodeType="withEffect">
                                  <p:stCondLst>
                                    <p:cond delay="0"/>
                                  </p:stCondLst>
                                  <p:iterate type="lt">
                                    <p:tmPct val="0"/>
                                  </p:iterate>
                                  <p:childTnLst>
                                    <p:set>
                                      <p:cBhvr>
                                        <p:cTn id="16" dur="1" fill="hold">
                                          <p:stCondLst>
                                            <p:cond delay="0"/>
                                          </p:stCondLst>
                                        </p:cTn>
                                        <p:tgtEl>
                                          <p:spTgt spid="10">
                                            <p:bg/>
                                          </p:spTgt>
                                        </p:tgtEl>
                                        <p:attrNameLst>
                                          <p:attrName>style.visibility</p:attrName>
                                        </p:attrNameLst>
                                      </p:cBhvr>
                                      <p:to>
                                        <p:strVal val="visible"/>
                                      </p:to>
                                    </p:set>
                                    <p:animEffect transition="in" filter="fade">
                                      <p:cBhvr>
                                        <p:cTn id="17" dur="600"/>
                                        <p:tgtEl>
                                          <p:spTgt spid="10">
                                            <p:bg/>
                                          </p:spTgt>
                                        </p:tgtEl>
                                      </p:cBhvr>
                                    </p:animEffect>
                                    <p:anim calcmode="lin" valueType="num">
                                      <p:cBhvr>
                                        <p:cTn id="18" dur="600" fill="hold"/>
                                        <p:tgtEl>
                                          <p:spTgt spid="10">
                                            <p:bg/>
                                          </p:spTgt>
                                        </p:tgtEl>
                                        <p:attrNameLst>
                                          <p:attrName>ppt_x</p:attrName>
                                        </p:attrNameLst>
                                      </p:cBhvr>
                                      <p:tavLst>
                                        <p:tav tm="0">
                                          <p:val>
                                            <p:strVal val="#ppt_x"/>
                                          </p:val>
                                        </p:tav>
                                        <p:tav tm="100000">
                                          <p:val>
                                            <p:strVal val="#ppt_x"/>
                                          </p:val>
                                        </p:tav>
                                      </p:tavLst>
                                    </p:anim>
                                    <p:anim calcmode="lin" valueType="num">
                                      <p:cBhvr>
                                        <p:cTn id="19" dur="600" fill="hold"/>
                                        <p:tgtEl>
                                          <p:spTgt spid="10">
                                            <p:bg/>
                                          </p:spTgt>
                                        </p:tgtEl>
                                        <p:attrNameLst>
                                          <p:attrName>ppt_y</p:attrName>
                                        </p:attrNameLst>
                                      </p:cBhvr>
                                      <p:tavLst>
                                        <p:tav tm="0">
                                          <p:val>
                                            <p:strVal val="#ppt_y+.1"/>
                                          </p:val>
                                        </p:tav>
                                        <p:tav tm="100000">
                                          <p:val>
                                            <p:strVal val="#ppt_y"/>
                                          </p:val>
                                        </p:tav>
                                      </p:tavLst>
                                    </p:anim>
                                  </p:childTnLst>
                                </p:cTn>
                              </p:par>
                              <p:par>
                                <p:cTn id="20" presetID="42" presetClass="entr" presetSubtype="0" fill="hold" grpId="1" nodeType="withEffect">
                                  <p:stCondLst>
                                    <p:cond delay="0"/>
                                  </p:stCondLst>
                                  <p:iterate type="lt">
                                    <p:tmPct val="0"/>
                                  </p:iterate>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600"/>
                                        <p:tgtEl>
                                          <p:spTgt spid="10">
                                            <p:txEl>
                                              <p:pRg st="0" end="0"/>
                                            </p:txEl>
                                          </p:spTgt>
                                        </p:tgtEl>
                                      </p:cBhvr>
                                    </p:animEffect>
                                    <p:anim calcmode="lin" valueType="num">
                                      <p:cBhvr>
                                        <p:cTn id="23" dur="6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600" fill="hold"/>
                                        <p:tgtEl>
                                          <p:spTgt spid="10">
                                            <p:txEl>
                                              <p:pRg st="0" end="0"/>
                                            </p:txEl>
                                          </p:spTgt>
                                        </p:tgtEl>
                                        <p:attrNameLst>
                                          <p:attrName>ppt_y</p:attrName>
                                        </p:attrNameLst>
                                      </p:cBhvr>
                                      <p:tavLst>
                                        <p:tav tm="0">
                                          <p:val>
                                            <p:strVal val="#ppt_y+.1"/>
                                          </p:val>
                                        </p:tav>
                                        <p:tav tm="100000">
                                          <p:val>
                                            <p:strVal val="#ppt_y"/>
                                          </p:val>
                                        </p:tav>
                                      </p:tavLst>
                                    </p:anim>
                                  </p:childTnLst>
                                </p:cTn>
                              </p:par>
                              <p:par>
                                <p:cTn id="25" presetID="2" presetClass="entr" presetSubtype="8" fill="hold" grpId="0" nodeType="withEffect">
                                  <p:stCondLst>
                                    <p:cond delay="20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0-#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iterate type="lt">
                                    <p:tmPct val="0"/>
                                  </p:iterate>
                                  <p:childTnLst>
                                    <p:set>
                                      <p:cBhvr>
                                        <p:cTn id="32" dur="1" fill="hold">
                                          <p:stCondLst>
                                            <p:cond delay="0"/>
                                          </p:stCondLst>
                                        </p:cTn>
                                        <p:tgtEl>
                                          <p:spTgt spid="7">
                                            <p:bg/>
                                          </p:spTgt>
                                        </p:tgtEl>
                                        <p:attrNameLst>
                                          <p:attrName>style.visibility</p:attrName>
                                        </p:attrNameLst>
                                      </p:cBhvr>
                                      <p:to>
                                        <p:strVal val="visible"/>
                                      </p:to>
                                    </p:set>
                                    <p:anim calcmode="lin" valueType="num">
                                      <p:cBhvr>
                                        <p:cTn id="33" dur="600" fill="hold"/>
                                        <p:tgtEl>
                                          <p:spTgt spid="7">
                                            <p:bg/>
                                          </p:spTgt>
                                        </p:tgtEl>
                                        <p:attrNameLst>
                                          <p:attrName>ppt_w</p:attrName>
                                        </p:attrNameLst>
                                      </p:cBhvr>
                                      <p:tavLst>
                                        <p:tav tm="0">
                                          <p:val>
                                            <p:fltVal val="0"/>
                                          </p:val>
                                        </p:tav>
                                        <p:tav tm="100000">
                                          <p:val>
                                            <p:strVal val="#ppt_w"/>
                                          </p:val>
                                        </p:tav>
                                      </p:tavLst>
                                    </p:anim>
                                    <p:anim calcmode="lin" valueType="num">
                                      <p:cBhvr>
                                        <p:cTn id="34" dur="600" fill="hold"/>
                                        <p:tgtEl>
                                          <p:spTgt spid="7">
                                            <p:bg/>
                                          </p:spTgt>
                                        </p:tgtEl>
                                        <p:attrNameLst>
                                          <p:attrName>ppt_h</p:attrName>
                                        </p:attrNameLst>
                                      </p:cBhvr>
                                      <p:tavLst>
                                        <p:tav tm="0">
                                          <p:val>
                                            <p:fltVal val="0"/>
                                          </p:val>
                                        </p:tav>
                                        <p:tav tm="100000">
                                          <p:val>
                                            <p:strVal val="#ppt_h"/>
                                          </p:val>
                                        </p:tav>
                                      </p:tavLst>
                                    </p:anim>
                                    <p:animEffect transition="in" filter="fade">
                                      <p:cBhvr>
                                        <p:cTn id="35" dur="600"/>
                                        <p:tgtEl>
                                          <p:spTgt spid="7">
                                            <p:bg/>
                                          </p:spTgt>
                                        </p:tgtEl>
                                      </p:cBhvr>
                                    </p:animEffect>
                                  </p:childTnLst>
                                </p:cTn>
                              </p:par>
                              <p:par>
                                <p:cTn id="36" presetID="53" presetClass="entr" presetSubtype="16" fill="hold" grpId="0" nodeType="withEffect">
                                  <p:stCondLst>
                                    <p:cond delay="0"/>
                                  </p:stCondLst>
                                  <p:iterate type="lt">
                                    <p:tmPct val="0"/>
                                  </p:iterate>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6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6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40" dur="600"/>
                                        <p:tgtEl>
                                          <p:spTgt spid="7">
                                            <p:txEl>
                                              <p:pRg st="0" end="0"/>
                                            </p:txEl>
                                          </p:spTgt>
                                        </p:tgtEl>
                                      </p:cBhvr>
                                    </p:animEffect>
                                  </p:childTnLst>
                                </p:cTn>
                              </p:par>
                              <p:par>
                                <p:cTn id="41" presetID="42" presetClass="entr" presetSubtype="0" fill="hold" grpId="1" nodeType="withEffect">
                                  <p:stCondLst>
                                    <p:cond delay="0"/>
                                  </p:stCondLst>
                                  <p:iterate type="lt">
                                    <p:tmPct val="0"/>
                                  </p:iterate>
                                  <p:childTnLst>
                                    <p:set>
                                      <p:cBhvr>
                                        <p:cTn id="42" dur="1" fill="hold">
                                          <p:stCondLst>
                                            <p:cond delay="0"/>
                                          </p:stCondLst>
                                        </p:cTn>
                                        <p:tgtEl>
                                          <p:spTgt spid="7">
                                            <p:bg/>
                                          </p:spTgt>
                                        </p:tgtEl>
                                        <p:attrNameLst>
                                          <p:attrName>style.visibility</p:attrName>
                                        </p:attrNameLst>
                                      </p:cBhvr>
                                      <p:to>
                                        <p:strVal val="visible"/>
                                      </p:to>
                                    </p:set>
                                    <p:animEffect transition="in" filter="fade">
                                      <p:cBhvr>
                                        <p:cTn id="43" dur="600"/>
                                        <p:tgtEl>
                                          <p:spTgt spid="7">
                                            <p:bg/>
                                          </p:spTgt>
                                        </p:tgtEl>
                                      </p:cBhvr>
                                    </p:animEffect>
                                    <p:anim calcmode="lin" valueType="num">
                                      <p:cBhvr>
                                        <p:cTn id="44" dur="600" fill="hold"/>
                                        <p:tgtEl>
                                          <p:spTgt spid="7">
                                            <p:bg/>
                                          </p:spTgt>
                                        </p:tgtEl>
                                        <p:attrNameLst>
                                          <p:attrName>ppt_x</p:attrName>
                                        </p:attrNameLst>
                                      </p:cBhvr>
                                      <p:tavLst>
                                        <p:tav tm="0">
                                          <p:val>
                                            <p:strVal val="#ppt_x"/>
                                          </p:val>
                                        </p:tav>
                                        <p:tav tm="100000">
                                          <p:val>
                                            <p:strVal val="#ppt_x"/>
                                          </p:val>
                                        </p:tav>
                                      </p:tavLst>
                                    </p:anim>
                                    <p:anim calcmode="lin" valueType="num">
                                      <p:cBhvr>
                                        <p:cTn id="45" dur="600" fill="hold"/>
                                        <p:tgtEl>
                                          <p:spTgt spid="7">
                                            <p:bg/>
                                          </p:spTgt>
                                        </p:tgtEl>
                                        <p:attrNameLst>
                                          <p:attrName>ppt_y</p:attrName>
                                        </p:attrNameLst>
                                      </p:cBhvr>
                                      <p:tavLst>
                                        <p:tav tm="0">
                                          <p:val>
                                            <p:strVal val="#ppt_y+.1"/>
                                          </p:val>
                                        </p:tav>
                                        <p:tav tm="100000">
                                          <p:val>
                                            <p:strVal val="#ppt_y"/>
                                          </p:val>
                                        </p:tav>
                                      </p:tavLst>
                                    </p:anim>
                                  </p:childTnLst>
                                </p:cTn>
                              </p:par>
                              <p:par>
                                <p:cTn id="46" presetID="42" presetClass="entr" presetSubtype="0" fill="hold" grpId="1" nodeType="withEffect">
                                  <p:stCondLst>
                                    <p:cond delay="0"/>
                                  </p:stCondLst>
                                  <p:iterate type="lt">
                                    <p:tmPct val="0"/>
                                  </p:iterate>
                                  <p:childTnLst>
                                    <p:set>
                                      <p:cBhvr>
                                        <p:cTn id="47" dur="1" fill="hold">
                                          <p:stCondLst>
                                            <p:cond delay="0"/>
                                          </p:stCondLst>
                                        </p:cTn>
                                        <p:tgtEl>
                                          <p:spTgt spid="7">
                                            <p:txEl>
                                              <p:pRg st="0" end="0"/>
                                            </p:txEl>
                                          </p:spTgt>
                                        </p:tgtEl>
                                        <p:attrNameLst>
                                          <p:attrName>style.visibility</p:attrName>
                                        </p:attrNameLst>
                                      </p:cBhvr>
                                      <p:to>
                                        <p:strVal val="visible"/>
                                      </p:to>
                                    </p:set>
                                    <p:animEffect transition="in" filter="fade">
                                      <p:cBhvr>
                                        <p:cTn id="48" dur="600"/>
                                        <p:tgtEl>
                                          <p:spTgt spid="7">
                                            <p:txEl>
                                              <p:pRg st="0" end="0"/>
                                            </p:txEl>
                                          </p:spTgt>
                                        </p:tgtEl>
                                      </p:cBhvr>
                                    </p:animEffect>
                                    <p:anim calcmode="lin" valueType="num">
                                      <p:cBhvr>
                                        <p:cTn id="49" dur="6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50" dur="6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iterate type="lt">
                                    <p:tmPct val="0"/>
                                  </p:iterate>
                                  <p:childTnLst>
                                    <p:set>
                                      <p:cBhvr>
                                        <p:cTn id="54" dur="1" fill="hold">
                                          <p:stCondLst>
                                            <p:cond delay="0"/>
                                          </p:stCondLst>
                                        </p:cTn>
                                        <p:tgtEl>
                                          <p:spTgt spid="8">
                                            <p:bg/>
                                          </p:spTgt>
                                        </p:tgtEl>
                                        <p:attrNameLst>
                                          <p:attrName>style.visibility</p:attrName>
                                        </p:attrNameLst>
                                      </p:cBhvr>
                                      <p:to>
                                        <p:strVal val="visible"/>
                                      </p:to>
                                    </p:set>
                                    <p:anim calcmode="lin" valueType="num">
                                      <p:cBhvr>
                                        <p:cTn id="55" dur="600" fill="hold"/>
                                        <p:tgtEl>
                                          <p:spTgt spid="8">
                                            <p:bg/>
                                          </p:spTgt>
                                        </p:tgtEl>
                                        <p:attrNameLst>
                                          <p:attrName>ppt_w</p:attrName>
                                        </p:attrNameLst>
                                      </p:cBhvr>
                                      <p:tavLst>
                                        <p:tav tm="0">
                                          <p:val>
                                            <p:fltVal val="0"/>
                                          </p:val>
                                        </p:tav>
                                        <p:tav tm="100000">
                                          <p:val>
                                            <p:strVal val="#ppt_w"/>
                                          </p:val>
                                        </p:tav>
                                      </p:tavLst>
                                    </p:anim>
                                    <p:anim calcmode="lin" valueType="num">
                                      <p:cBhvr>
                                        <p:cTn id="56" dur="600" fill="hold"/>
                                        <p:tgtEl>
                                          <p:spTgt spid="8">
                                            <p:bg/>
                                          </p:spTgt>
                                        </p:tgtEl>
                                        <p:attrNameLst>
                                          <p:attrName>ppt_h</p:attrName>
                                        </p:attrNameLst>
                                      </p:cBhvr>
                                      <p:tavLst>
                                        <p:tav tm="0">
                                          <p:val>
                                            <p:fltVal val="0"/>
                                          </p:val>
                                        </p:tav>
                                        <p:tav tm="100000">
                                          <p:val>
                                            <p:strVal val="#ppt_h"/>
                                          </p:val>
                                        </p:tav>
                                      </p:tavLst>
                                    </p:anim>
                                    <p:animEffect transition="in" filter="fade">
                                      <p:cBhvr>
                                        <p:cTn id="57" dur="600"/>
                                        <p:tgtEl>
                                          <p:spTgt spid="8">
                                            <p:bg/>
                                          </p:spTgt>
                                        </p:tgtEl>
                                      </p:cBhvr>
                                    </p:animEffect>
                                  </p:childTnLst>
                                </p:cTn>
                              </p:par>
                              <p:par>
                                <p:cTn id="58" presetID="53" presetClass="entr" presetSubtype="16" fill="hold" grpId="0" nodeType="withEffect">
                                  <p:stCondLst>
                                    <p:cond delay="0"/>
                                  </p:stCondLst>
                                  <p:iterate type="lt">
                                    <p:tmPct val="0"/>
                                  </p:iterate>
                                  <p:childTnLst>
                                    <p:set>
                                      <p:cBhvr>
                                        <p:cTn id="59" dur="1" fill="hold">
                                          <p:stCondLst>
                                            <p:cond delay="0"/>
                                          </p:stCondLst>
                                        </p:cTn>
                                        <p:tgtEl>
                                          <p:spTgt spid="8">
                                            <p:txEl>
                                              <p:pRg st="0" end="0"/>
                                            </p:txEl>
                                          </p:spTgt>
                                        </p:tgtEl>
                                        <p:attrNameLst>
                                          <p:attrName>style.visibility</p:attrName>
                                        </p:attrNameLst>
                                      </p:cBhvr>
                                      <p:to>
                                        <p:strVal val="visible"/>
                                      </p:to>
                                    </p:set>
                                    <p:anim calcmode="lin" valueType="num">
                                      <p:cBhvr>
                                        <p:cTn id="60" dur="600" fill="hold"/>
                                        <p:tgtEl>
                                          <p:spTgt spid="8">
                                            <p:txEl>
                                              <p:pRg st="0" end="0"/>
                                            </p:txEl>
                                          </p:spTgt>
                                        </p:tgtEl>
                                        <p:attrNameLst>
                                          <p:attrName>ppt_w</p:attrName>
                                        </p:attrNameLst>
                                      </p:cBhvr>
                                      <p:tavLst>
                                        <p:tav tm="0">
                                          <p:val>
                                            <p:fltVal val="0"/>
                                          </p:val>
                                        </p:tav>
                                        <p:tav tm="100000">
                                          <p:val>
                                            <p:strVal val="#ppt_w"/>
                                          </p:val>
                                        </p:tav>
                                      </p:tavLst>
                                    </p:anim>
                                    <p:anim calcmode="lin" valueType="num">
                                      <p:cBhvr>
                                        <p:cTn id="61" dur="6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62" dur="600"/>
                                        <p:tgtEl>
                                          <p:spTgt spid="8">
                                            <p:txEl>
                                              <p:pRg st="0" end="0"/>
                                            </p:txEl>
                                          </p:spTgt>
                                        </p:tgtEl>
                                      </p:cBhvr>
                                    </p:animEffect>
                                  </p:childTnLst>
                                </p:cTn>
                              </p:par>
                              <p:par>
                                <p:cTn id="63" presetID="42" presetClass="entr" presetSubtype="0" fill="hold" grpId="1" nodeType="withEffect">
                                  <p:stCondLst>
                                    <p:cond delay="0"/>
                                  </p:stCondLst>
                                  <p:iterate type="lt">
                                    <p:tmPct val="0"/>
                                  </p:iterate>
                                  <p:childTnLst>
                                    <p:set>
                                      <p:cBhvr>
                                        <p:cTn id="64" dur="1" fill="hold">
                                          <p:stCondLst>
                                            <p:cond delay="0"/>
                                          </p:stCondLst>
                                        </p:cTn>
                                        <p:tgtEl>
                                          <p:spTgt spid="8">
                                            <p:bg/>
                                          </p:spTgt>
                                        </p:tgtEl>
                                        <p:attrNameLst>
                                          <p:attrName>style.visibility</p:attrName>
                                        </p:attrNameLst>
                                      </p:cBhvr>
                                      <p:to>
                                        <p:strVal val="visible"/>
                                      </p:to>
                                    </p:set>
                                    <p:animEffect transition="in" filter="fade">
                                      <p:cBhvr>
                                        <p:cTn id="65" dur="600"/>
                                        <p:tgtEl>
                                          <p:spTgt spid="8">
                                            <p:bg/>
                                          </p:spTgt>
                                        </p:tgtEl>
                                      </p:cBhvr>
                                    </p:animEffect>
                                    <p:anim calcmode="lin" valueType="num">
                                      <p:cBhvr>
                                        <p:cTn id="66" dur="600" fill="hold"/>
                                        <p:tgtEl>
                                          <p:spTgt spid="8">
                                            <p:bg/>
                                          </p:spTgt>
                                        </p:tgtEl>
                                        <p:attrNameLst>
                                          <p:attrName>ppt_x</p:attrName>
                                        </p:attrNameLst>
                                      </p:cBhvr>
                                      <p:tavLst>
                                        <p:tav tm="0">
                                          <p:val>
                                            <p:strVal val="#ppt_x"/>
                                          </p:val>
                                        </p:tav>
                                        <p:tav tm="100000">
                                          <p:val>
                                            <p:strVal val="#ppt_x"/>
                                          </p:val>
                                        </p:tav>
                                      </p:tavLst>
                                    </p:anim>
                                    <p:anim calcmode="lin" valueType="num">
                                      <p:cBhvr>
                                        <p:cTn id="67" dur="600" fill="hold"/>
                                        <p:tgtEl>
                                          <p:spTgt spid="8">
                                            <p:bg/>
                                          </p:spTgt>
                                        </p:tgtEl>
                                        <p:attrNameLst>
                                          <p:attrName>ppt_y</p:attrName>
                                        </p:attrNameLst>
                                      </p:cBhvr>
                                      <p:tavLst>
                                        <p:tav tm="0">
                                          <p:val>
                                            <p:strVal val="#ppt_y+.1"/>
                                          </p:val>
                                        </p:tav>
                                        <p:tav tm="100000">
                                          <p:val>
                                            <p:strVal val="#ppt_y"/>
                                          </p:val>
                                        </p:tav>
                                      </p:tavLst>
                                    </p:anim>
                                  </p:childTnLst>
                                </p:cTn>
                              </p:par>
                              <p:par>
                                <p:cTn id="68" presetID="42" presetClass="entr" presetSubtype="0" fill="hold" grpId="1" nodeType="withEffect">
                                  <p:stCondLst>
                                    <p:cond delay="0"/>
                                  </p:stCondLst>
                                  <p:iterate type="lt">
                                    <p:tmPct val="0"/>
                                  </p:iterate>
                                  <p:childTnLst>
                                    <p:set>
                                      <p:cBhvr>
                                        <p:cTn id="69" dur="1" fill="hold">
                                          <p:stCondLst>
                                            <p:cond delay="0"/>
                                          </p:stCondLst>
                                        </p:cTn>
                                        <p:tgtEl>
                                          <p:spTgt spid="8">
                                            <p:txEl>
                                              <p:pRg st="0" end="0"/>
                                            </p:txEl>
                                          </p:spTgt>
                                        </p:tgtEl>
                                        <p:attrNameLst>
                                          <p:attrName>style.visibility</p:attrName>
                                        </p:attrNameLst>
                                      </p:cBhvr>
                                      <p:to>
                                        <p:strVal val="visible"/>
                                      </p:to>
                                    </p:set>
                                    <p:animEffect transition="in" filter="fade">
                                      <p:cBhvr>
                                        <p:cTn id="70" dur="600"/>
                                        <p:tgtEl>
                                          <p:spTgt spid="8">
                                            <p:txEl>
                                              <p:pRg st="0" end="0"/>
                                            </p:txEl>
                                          </p:spTgt>
                                        </p:tgtEl>
                                      </p:cBhvr>
                                    </p:animEffect>
                                    <p:anim calcmode="lin" valueType="num">
                                      <p:cBhvr>
                                        <p:cTn id="71" dur="6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72" dur="6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iterate type="lt">
                                    <p:tmPct val="0"/>
                                  </p:iterate>
                                  <p:childTnLst>
                                    <p:set>
                                      <p:cBhvr>
                                        <p:cTn id="76" dur="1" fill="hold">
                                          <p:stCondLst>
                                            <p:cond delay="0"/>
                                          </p:stCondLst>
                                        </p:cTn>
                                        <p:tgtEl>
                                          <p:spTgt spid="9">
                                            <p:bg/>
                                          </p:spTgt>
                                        </p:tgtEl>
                                        <p:attrNameLst>
                                          <p:attrName>style.visibility</p:attrName>
                                        </p:attrNameLst>
                                      </p:cBhvr>
                                      <p:to>
                                        <p:strVal val="visible"/>
                                      </p:to>
                                    </p:set>
                                    <p:anim calcmode="lin" valueType="num">
                                      <p:cBhvr>
                                        <p:cTn id="77" dur="600" fill="hold"/>
                                        <p:tgtEl>
                                          <p:spTgt spid="9">
                                            <p:bg/>
                                          </p:spTgt>
                                        </p:tgtEl>
                                        <p:attrNameLst>
                                          <p:attrName>ppt_w</p:attrName>
                                        </p:attrNameLst>
                                      </p:cBhvr>
                                      <p:tavLst>
                                        <p:tav tm="0">
                                          <p:val>
                                            <p:fltVal val="0"/>
                                          </p:val>
                                        </p:tav>
                                        <p:tav tm="100000">
                                          <p:val>
                                            <p:strVal val="#ppt_w"/>
                                          </p:val>
                                        </p:tav>
                                      </p:tavLst>
                                    </p:anim>
                                    <p:anim calcmode="lin" valueType="num">
                                      <p:cBhvr>
                                        <p:cTn id="78" dur="600" fill="hold"/>
                                        <p:tgtEl>
                                          <p:spTgt spid="9">
                                            <p:bg/>
                                          </p:spTgt>
                                        </p:tgtEl>
                                        <p:attrNameLst>
                                          <p:attrName>ppt_h</p:attrName>
                                        </p:attrNameLst>
                                      </p:cBhvr>
                                      <p:tavLst>
                                        <p:tav tm="0">
                                          <p:val>
                                            <p:fltVal val="0"/>
                                          </p:val>
                                        </p:tav>
                                        <p:tav tm="100000">
                                          <p:val>
                                            <p:strVal val="#ppt_h"/>
                                          </p:val>
                                        </p:tav>
                                      </p:tavLst>
                                    </p:anim>
                                    <p:animEffect transition="in" filter="fade">
                                      <p:cBhvr>
                                        <p:cTn id="79" dur="600"/>
                                        <p:tgtEl>
                                          <p:spTgt spid="9">
                                            <p:bg/>
                                          </p:spTgt>
                                        </p:tgtEl>
                                      </p:cBhvr>
                                    </p:animEffect>
                                  </p:childTnLst>
                                </p:cTn>
                              </p:par>
                              <p:par>
                                <p:cTn id="80" presetID="53" presetClass="entr" presetSubtype="16" fill="hold" grpId="0" nodeType="withEffect">
                                  <p:stCondLst>
                                    <p:cond delay="0"/>
                                  </p:stCondLst>
                                  <p:iterate type="lt">
                                    <p:tmPct val="0"/>
                                  </p:iterate>
                                  <p:childTnLst>
                                    <p:set>
                                      <p:cBhvr>
                                        <p:cTn id="81" dur="1" fill="hold">
                                          <p:stCondLst>
                                            <p:cond delay="0"/>
                                          </p:stCondLst>
                                        </p:cTn>
                                        <p:tgtEl>
                                          <p:spTgt spid="9">
                                            <p:txEl>
                                              <p:pRg st="0" end="0"/>
                                            </p:txEl>
                                          </p:spTgt>
                                        </p:tgtEl>
                                        <p:attrNameLst>
                                          <p:attrName>style.visibility</p:attrName>
                                        </p:attrNameLst>
                                      </p:cBhvr>
                                      <p:to>
                                        <p:strVal val="visible"/>
                                      </p:to>
                                    </p:set>
                                    <p:anim calcmode="lin" valueType="num">
                                      <p:cBhvr>
                                        <p:cTn id="82" dur="6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3" dur="6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84" dur="600"/>
                                        <p:tgtEl>
                                          <p:spTgt spid="9">
                                            <p:txEl>
                                              <p:pRg st="0" end="0"/>
                                            </p:txEl>
                                          </p:spTgt>
                                        </p:tgtEl>
                                      </p:cBhvr>
                                    </p:animEffect>
                                  </p:childTnLst>
                                </p:cTn>
                              </p:par>
                              <p:par>
                                <p:cTn id="85" presetID="42" presetClass="entr" presetSubtype="0" fill="hold" grpId="1" nodeType="withEffect">
                                  <p:stCondLst>
                                    <p:cond delay="0"/>
                                  </p:stCondLst>
                                  <p:iterate type="lt">
                                    <p:tmPct val="0"/>
                                  </p:iterate>
                                  <p:childTnLst>
                                    <p:set>
                                      <p:cBhvr>
                                        <p:cTn id="86" dur="1" fill="hold">
                                          <p:stCondLst>
                                            <p:cond delay="0"/>
                                          </p:stCondLst>
                                        </p:cTn>
                                        <p:tgtEl>
                                          <p:spTgt spid="9">
                                            <p:bg/>
                                          </p:spTgt>
                                        </p:tgtEl>
                                        <p:attrNameLst>
                                          <p:attrName>style.visibility</p:attrName>
                                        </p:attrNameLst>
                                      </p:cBhvr>
                                      <p:to>
                                        <p:strVal val="visible"/>
                                      </p:to>
                                    </p:set>
                                    <p:animEffect transition="in" filter="fade">
                                      <p:cBhvr>
                                        <p:cTn id="87" dur="600"/>
                                        <p:tgtEl>
                                          <p:spTgt spid="9">
                                            <p:bg/>
                                          </p:spTgt>
                                        </p:tgtEl>
                                      </p:cBhvr>
                                    </p:animEffect>
                                    <p:anim calcmode="lin" valueType="num">
                                      <p:cBhvr>
                                        <p:cTn id="88" dur="600" fill="hold"/>
                                        <p:tgtEl>
                                          <p:spTgt spid="9">
                                            <p:bg/>
                                          </p:spTgt>
                                        </p:tgtEl>
                                        <p:attrNameLst>
                                          <p:attrName>ppt_x</p:attrName>
                                        </p:attrNameLst>
                                      </p:cBhvr>
                                      <p:tavLst>
                                        <p:tav tm="0">
                                          <p:val>
                                            <p:strVal val="#ppt_x"/>
                                          </p:val>
                                        </p:tav>
                                        <p:tav tm="100000">
                                          <p:val>
                                            <p:strVal val="#ppt_x"/>
                                          </p:val>
                                        </p:tav>
                                      </p:tavLst>
                                    </p:anim>
                                    <p:anim calcmode="lin" valueType="num">
                                      <p:cBhvr>
                                        <p:cTn id="89" dur="600" fill="hold"/>
                                        <p:tgtEl>
                                          <p:spTgt spid="9">
                                            <p:bg/>
                                          </p:spTgt>
                                        </p:tgtEl>
                                        <p:attrNameLst>
                                          <p:attrName>ppt_y</p:attrName>
                                        </p:attrNameLst>
                                      </p:cBhvr>
                                      <p:tavLst>
                                        <p:tav tm="0">
                                          <p:val>
                                            <p:strVal val="#ppt_y+.1"/>
                                          </p:val>
                                        </p:tav>
                                        <p:tav tm="100000">
                                          <p:val>
                                            <p:strVal val="#ppt_y"/>
                                          </p:val>
                                        </p:tav>
                                      </p:tavLst>
                                    </p:anim>
                                  </p:childTnLst>
                                </p:cTn>
                              </p:par>
                              <p:par>
                                <p:cTn id="90" presetID="42" presetClass="entr" presetSubtype="0" fill="hold" grpId="1" nodeType="withEffect">
                                  <p:stCondLst>
                                    <p:cond delay="0"/>
                                  </p:stCondLst>
                                  <p:iterate type="lt">
                                    <p:tmPct val="0"/>
                                  </p:iterate>
                                  <p:childTnLst>
                                    <p:set>
                                      <p:cBhvr>
                                        <p:cTn id="91" dur="1" fill="hold">
                                          <p:stCondLst>
                                            <p:cond delay="0"/>
                                          </p:stCondLst>
                                        </p:cTn>
                                        <p:tgtEl>
                                          <p:spTgt spid="9">
                                            <p:txEl>
                                              <p:pRg st="0" end="0"/>
                                            </p:txEl>
                                          </p:spTgt>
                                        </p:tgtEl>
                                        <p:attrNameLst>
                                          <p:attrName>style.visibility</p:attrName>
                                        </p:attrNameLst>
                                      </p:cBhvr>
                                      <p:to>
                                        <p:strVal val="visible"/>
                                      </p:to>
                                    </p:set>
                                    <p:animEffect transition="in" filter="fade">
                                      <p:cBhvr>
                                        <p:cTn id="92" dur="600"/>
                                        <p:tgtEl>
                                          <p:spTgt spid="9">
                                            <p:txEl>
                                              <p:pRg st="0" end="0"/>
                                            </p:txEl>
                                          </p:spTgt>
                                        </p:tgtEl>
                                      </p:cBhvr>
                                    </p:animEffect>
                                    <p:anim calcmode="lin" valueType="num">
                                      <p:cBhvr>
                                        <p:cTn id="93" dur="6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4" dur="6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animBg="1"/>
      <p:bldP spid="7" grpId="1" build="allAtOnce" animBg="1"/>
      <p:bldP spid="8" grpId="0" build="allAtOnce" animBg="1"/>
      <p:bldP spid="8" grpId="1" build="allAtOnce" animBg="1"/>
      <p:bldP spid="9" grpId="0" build="allAtOnce" animBg="1"/>
      <p:bldP spid="9" grpId="1" build="allAtOnce" animBg="1"/>
      <p:bldP spid="10" grpId="0" build="allAtOnce" animBg="1"/>
      <p:bldP spid="10" grpId="1" build="allAtOnce"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50613">
            <a:off x="601448" y="1122136"/>
            <a:ext cx="6947847" cy="325957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7" name="Rectangle 6"/>
          <p:cNvSpPr/>
          <p:nvPr/>
        </p:nvSpPr>
        <p:spPr>
          <a:xfrm rot="21420325">
            <a:off x="-1055438" y="3221431"/>
            <a:ext cx="11122356" cy="725668"/>
          </a:xfrm>
          <a:prstGeom prst="rect">
            <a:avLst/>
          </a:prstGeom>
          <a:blipFill>
            <a:blip r:embed="rId4" cstate="print"/>
            <a:stretch>
              <a:fillRect/>
            </a:stretch>
          </a:blipFill>
        </p:spPr>
        <p:txBody>
          <a:bodyPr vert="horz" lIns="365760" tIns="45720" rIns="91440" bIns="45720" rtlCol="0" anchor="ctr">
            <a:normAutofit/>
          </a:bodyPr>
          <a:lstStyle/>
          <a:p>
            <a:pPr>
              <a:spcBef>
                <a:spcPct val="0"/>
              </a:spcBef>
            </a:pPr>
            <a:r>
              <a:rPr lang="en-CA" sz="3200" b="1" dirty="0" smtClean="0">
                <a:solidFill>
                  <a:schemeClr val="tx1"/>
                </a:solidFill>
                <a:effectLst>
                  <a:outerShdw blurRad="50800" dist="25400" dir="5400000" algn="t" rotWithShape="0">
                    <a:prstClr val="black">
                      <a:alpha val="40000"/>
                    </a:prstClr>
                  </a:outerShdw>
                </a:effectLst>
                <a:latin typeface="Gotham Light" pitchFamily="50" charset="0"/>
                <a:ea typeface="+mj-ea"/>
                <a:cs typeface="Gotham Light" pitchFamily="50" charset="0"/>
              </a:rPr>
              <a:t>	...&amp; </a:t>
            </a:r>
            <a:r>
              <a:rPr lang="en-CA" sz="2800" b="1" dirty="0" smtClean="0">
                <a:effectLst>
                  <a:outerShdw blurRad="50800" dist="25400" dir="5400000" algn="t" rotWithShape="0">
                    <a:prstClr val="black">
                      <a:alpha val="40000"/>
                    </a:prstClr>
                  </a:outerShdw>
                </a:effectLst>
                <a:latin typeface="Gotham Light" pitchFamily="50" charset="0"/>
                <a:ea typeface="+mj-ea"/>
                <a:cs typeface="Gotham Light" pitchFamily="50" charset="0"/>
              </a:rPr>
              <a:t>START WITH </a:t>
            </a:r>
            <a:r>
              <a:rPr lang="en-CA" sz="2800" b="1" dirty="0" smtClean="0">
                <a:solidFill>
                  <a:schemeClr val="tx1"/>
                </a:solidFill>
                <a:effectLst>
                  <a:outerShdw blurRad="50800" dist="25400" dir="5400000" algn="t" rotWithShape="0">
                    <a:prstClr val="black">
                      <a:alpha val="40000"/>
                    </a:prstClr>
                  </a:outerShdw>
                </a:effectLst>
                <a:latin typeface="Gotham Light" pitchFamily="50" charset="0"/>
                <a:ea typeface="+mj-ea"/>
                <a:cs typeface="Gotham Light" pitchFamily="50" charset="0"/>
              </a:rPr>
              <a:t>THE MOST </a:t>
            </a:r>
            <a:r>
              <a:rPr lang="en-CA" sz="2800" b="1" dirty="0" smtClean="0">
                <a:solidFill>
                  <a:schemeClr val="tx1"/>
                </a:solidFill>
                <a:effectLst>
                  <a:outerShdw blurRad="50800" dist="25400" dir="5400000" algn="t" rotWithShape="0">
                    <a:prstClr val="black">
                      <a:alpha val="40000"/>
                    </a:prstClr>
                  </a:outerShdw>
                </a:effectLst>
                <a:latin typeface="Gotham Bold" pitchFamily="50" charset="0"/>
                <a:ea typeface="+mj-ea"/>
                <a:cs typeface="Gotham Bold" pitchFamily="50" charset="0"/>
              </a:rPr>
              <a:t>POPULAR PAGE</a:t>
            </a:r>
            <a:endParaRPr lang="en-CA" sz="2800" b="1" dirty="0">
              <a:solidFill>
                <a:schemeClr val="tx1"/>
              </a:solidFill>
              <a:effectLst>
                <a:outerShdw blurRad="50800" dist="25400" dir="5400000" algn="t" rotWithShape="0">
                  <a:prstClr val="black">
                    <a:alpha val="40000"/>
                  </a:prstClr>
                </a:outerShdw>
              </a:effectLst>
              <a:latin typeface="Gotham Bold" pitchFamily="50" charset="0"/>
              <a:ea typeface="+mj-ea"/>
              <a:cs typeface="Gotham Bold" pitchFamily="50" charset="0"/>
            </a:endParaRPr>
          </a:p>
        </p:txBody>
      </p:sp>
      <p:grpSp>
        <p:nvGrpSpPr>
          <p:cNvPr id="8" name="Group 7"/>
          <p:cNvGrpSpPr/>
          <p:nvPr/>
        </p:nvGrpSpPr>
        <p:grpSpPr>
          <a:xfrm>
            <a:off x="7755465" y="4072800"/>
            <a:ext cx="1380744" cy="1078992"/>
            <a:chOff x="7755465" y="4072800"/>
            <a:chExt cx="1380744" cy="1078992"/>
          </a:xfrm>
        </p:grpSpPr>
        <p:sp>
          <p:nvSpPr>
            <p:cNvPr id="9" name="Round Same Side Corner Rectangle 8"/>
            <p:cNvSpPr/>
            <p:nvPr/>
          </p:nvSpPr>
          <p:spPr>
            <a:xfrm>
              <a:off x="7755465" y="4072800"/>
              <a:ext cx="1380744" cy="1078992"/>
            </a:xfrm>
            <a:prstGeom prst="round2SameRect">
              <a:avLst>
                <a:gd name="adj1" fmla="val 11812"/>
                <a:gd name="adj2" fmla="val 809"/>
              </a:avLst>
            </a:prstGeom>
            <a:solidFill>
              <a:schemeClr val="tx1"/>
            </a:solidFill>
            <a:ln>
              <a:solidFill>
                <a:schemeClr val="accent5">
                  <a:lumMod val="7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3" descr="C:\Users\Creative\Desktop\FINAL_Partners_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8600" y="4171455"/>
              <a:ext cx="1144588" cy="970547"/>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itle 2"/>
          <p:cNvSpPr txBox="1">
            <a:spLocks/>
          </p:cNvSpPr>
          <p:nvPr/>
        </p:nvSpPr>
        <p:spPr>
          <a:xfrm rot="21310399">
            <a:off x="-702670" y="228822"/>
            <a:ext cx="10097536" cy="914400"/>
          </a:xfrm>
          <a:prstGeom prst="rect">
            <a:avLst/>
          </a:prstGeom>
          <a:blipFill>
            <a:blip r:embed="rId4" cstate="print"/>
            <a:stretch>
              <a:fillRect/>
            </a:stretch>
          </a:blipFill>
        </p:spPr>
        <p:txBody>
          <a:bodyPr vert="horz" lIns="365760" tIns="45720" rIns="91440" bIns="45720" rtlCol="0" anchor="ctr">
            <a:normAutofit/>
          </a:bodyPr>
          <a:lstStyle>
            <a:lvl1pPr algn="ctr">
              <a:spcBef>
                <a:spcPct val="0"/>
              </a:spcBef>
              <a:buNone/>
              <a:defRPr lang="en-US" sz="3200" b="1" dirty="0">
                <a:effectLst>
                  <a:outerShdw blurRad="50800" dist="25400" dir="5400000" algn="t" rotWithShape="0">
                    <a:prstClr val="black">
                      <a:alpha val="40000"/>
                    </a:prstClr>
                  </a:outerShdw>
                </a:effectLst>
                <a:latin typeface="Gotham Light" pitchFamily="50" charset="0"/>
                <a:ea typeface="+mj-ea"/>
                <a:cs typeface="Gotham Light" pitchFamily="50" charset="0"/>
              </a:defRPr>
            </a:lvl1pPr>
          </a:lstStyle>
          <a:p>
            <a:pPr algn="l"/>
            <a:r>
              <a:rPr lang="en-US" dirty="0" smtClean="0"/>
              <a:t>    CREATE </a:t>
            </a:r>
            <a:r>
              <a:rPr lang="en-US" dirty="0" smtClean="0">
                <a:latin typeface="Gotham Bold" pitchFamily="50" charset="0"/>
                <a:cs typeface="Gotham Bold" pitchFamily="50" charset="0"/>
              </a:rPr>
              <a:t>EMOTIONAL MOTIVATORS…</a:t>
            </a:r>
            <a:endParaRPr lang="en-US" dirty="0">
              <a:latin typeface="Gotham Bold" pitchFamily="50" charset="0"/>
              <a:cs typeface="Gotham Bold" pitchFamily="50" charset="0"/>
            </a:endParaRPr>
          </a:p>
        </p:txBody>
      </p:sp>
      <p:sp>
        <p:nvSpPr>
          <p:cNvPr id="12" name="Oval 11"/>
          <p:cNvSpPr/>
          <p:nvPr/>
        </p:nvSpPr>
        <p:spPr>
          <a:xfrm>
            <a:off x="8141037" y="28956"/>
            <a:ext cx="609600" cy="609600"/>
          </a:xfrm>
          <a:prstGeom prst="ellipse">
            <a:avLst/>
          </a:prstGeom>
          <a:solidFill>
            <a:srgbClr val="C4D751"/>
          </a:solidFill>
          <a:ln>
            <a:solidFill>
              <a:schemeClr val="accent5">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a:solidFill>
                  <a:schemeClr val="tx1"/>
                </a:solidFill>
                <a:latin typeface="Gotham Bold" pitchFamily="50" charset="0"/>
                <a:cs typeface="Gotham Bold" pitchFamily="50" charset="0"/>
              </a:rPr>
              <a:t>3</a:t>
            </a:r>
          </a:p>
        </p:txBody>
      </p:sp>
      <p:pic>
        <p:nvPicPr>
          <p:cNvPr id="6" name="Picture 2" descr="E:\Downloads\MC900432586.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58057">
            <a:off x="3411671" y="955564"/>
            <a:ext cx="741810" cy="602271"/>
          </a:xfrm>
          <a:prstGeom prst="rect">
            <a:avLst/>
          </a:prstGeom>
          <a:noFill/>
          <a:ln>
            <a:noFill/>
          </a:ln>
          <a:effectLst>
            <a:outerShdw blurRad="50800" dist="50800" dir="2160000" sx="96000" sy="96000" algn="tl" rotWithShape="0">
              <a:prstClr val="black">
                <a:alpha val="55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5145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iterate type="lt">
                                    <p:tmPct val="0"/>
                                  </p:iterate>
                                  <p:childTnLst>
                                    <p:set>
                                      <p:cBhvr>
                                        <p:cTn id="6" dur="1" fill="hold">
                                          <p:stCondLst>
                                            <p:cond delay="0"/>
                                          </p:stCondLst>
                                        </p:cTn>
                                        <p:tgtEl>
                                          <p:spTgt spid="10">
                                            <p:bg/>
                                          </p:spTgt>
                                        </p:tgtEl>
                                        <p:attrNameLst>
                                          <p:attrName>style.visibility</p:attrName>
                                        </p:attrNameLst>
                                      </p:cBhvr>
                                      <p:to>
                                        <p:strVal val="visible"/>
                                      </p:to>
                                    </p:set>
                                    <p:anim calcmode="lin" valueType="num">
                                      <p:cBhvr>
                                        <p:cTn id="7" dur="600" fill="hold"/>
                                        <p:tgtEl>
                                          <p:spTgt spid="10">
                                            <p:bg/>
                                          </p:spTgt>
                                        </p:tgtEl>
                                        <p:attrNameLst>
                                          <p:attrName>ppt_w</p:attrName>
                                        </p:attrNameLst>
                                      </p:cBhvr>
                                      <p:tavLst>
                                        <p:tav tm="0">
                                          <p:val>
                                            <p:fltVal val="0"/>
                                          </p:val>
                                        </p:tav>
                                        <p:tav tm="100000">
                                          <p:val>
                                            <p:strVal val="#ppt_w"/>
                                          </p:val>
                                        </p:tav>
                                      </p:tavLst>
                                    </p:anim>
                                    <p:anim calcmode="lin" valueType="num">
                                      <p:cBhvr>
                                        <p:cTn id="8" dur="600" fill="hold"/>
                                        <p:tgtEl>
                                          <p:spTgt spid="10">
                                            <p:bg/>
                                          </p:spTgt>
                                        </p:tgtEl>
                                        <p:attrNameLst>
                                          <p:attrName>ppt_h</p:attrName>
                                        </p:attrNameLst>
                                      </p:cBhvr>
                                      <p:tavLst>
                                        <p:tav tm="0">
                                          <p:val>
                                            <p:fltVal val="0"/>
                                          </p:val>
                                        </p:tav>
                                        <p:tav tm="100000">
                                          <p:val>
                                            <p:strVal val="#ppt_h"/>
                                          </p:val>
                                        </p:tav>
                                      </p:tavLst>
                                    </p:anim>
                                    <p:animEffect transition="in" filter="fade">
                                      <p:cBhvr>
                                        <p:cTn id="9" dur="600"/>
                                        <p:tgtEl>
                                          <p:spTgt spid="10">
                                            <p:bg/>
                                          </p:spTgt>
                                        </p:tgtEl>
                                      </p:cBhvr>
                                    </p:animEffect>
                                  </p:childTnLst>
                                </p:cTn>
                              </p:par>
                              <p:par>
                                <p:cTn id="10" presetID="53" presetClass="entr" presetSubtype="16" fill="hold" grpId="0" nodeType="withEffect">
                                  <p:stCondLst>
                                    <p:cond delay="0"/>
                                  </p:stCondLst>
                                  <p:iterate type="lt">
                                    <p:tmPct val="0"/>
                                  </p:iterate>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p:cTn id="12" dur="6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13" dur="6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14" dur="600"/>
                                        <p:tgtEl>
                                          <p:spTgt spid="10">
                                            <p:txEl>
                                              <p:pRg st="0" end="0"/>
                                            </p:txEl>
                                          </p:spTgt>
                                        </p:tgtEl>
                                      </p:cBhvr>
                                    </p:animEffect>
                                  </p:childTnLst>
                                </p:cTn>
                              </p:par>
                              <p:par>
                                <p:cTn id="15" presetID="42" presetClass="entr" presetSubtype="0" fill="hold" grpId="1" nodeType="withEffect">
                                  <p:stCondLst>
                                    <p:cond delay="0"/>
                                  </p:stCondLst>
                                  <p:iterate type="lt">
                                    <p:tmPct val="0"/>
                                  </p:iterate>
                                  <p:childTnLst>
                                    <p:set>
                                      <p:cBhvr>
                                        <p:cTn id="16" dur="1" fill="hold">
                                          <p:stCondLst>
                                            <p:cond delay="0"/>
                                          </p:stCondLst>
                                        </p:cTn>
                                        <p:tgtEl>
                                          <p:spTgt spid="10">
                                            <p:bg/>
                                          </p:spTgt>
                                        </p:tgtEl>
                                        <p:attrNameLst>
                                          <p:attrName>style.visibility</p:attrName>
                                        </p:attrNameLst>
                                      </p:cBhvr>
                                      <p:to>
                                        <p:strVal val="visible"/>
                                      </p:to>
                                    </p:set>
                                    <p:animEffect transition="in" filter="fade">
                                      <p:cBhvr>
                                        <p:cTn id="17" dur="600"/>
                                        <p:tgtEl>
                                          <p:spTgt spid="10">
                                            <p:bg/>
                                          </p:spTgt>
                                        </p:tgtEl>
                                      </p:cBhvr>
                                    </p:animEffect>
                                    <p:anim calcmode="lin" valueType="num">
                                      <p:cBhvr>
                                        <p:cTn id="18" dur="600" fill="hold"/>
                                        <p:tgtEl>
                                          <p:spTgt spid="10">
                                            <p:bg/>
                                          </p:spTgt>
                                        </p:tgtEl>
                                        <p:attrNameLst>
                                          <p:attrName>ppt_x</p:attrName>
                                        </p:attrNameLst>
                                      </p:cBhvr>
                                      <p:tavLst>
                                        <p:tav tm="0">
                                          <p:val>
                                            <p:strVal val="#ppt_x"/>
                                          </p:val>
                                        </p:tav>
                                        <p:tav tm="100000">
                                          <p:val>
                                            <p:strVal val="#ppt_x"/>
                                          </p:val>
                                        </p:tav>
                                      </p:tavLst>
                                    </p:anim>
                                    <p:anim calcmode="lin" valueType="num">
                                      <p:cBhvr>
                                        <p:cTn id="19" dur="600" fill="hold"/>
                                        <p:tgtEl>
                                          <p:spTgt spid="10">
                                            <p:bg/>
                                          </p:spTgt>
                                        </p:tgtEl>
                                        <p:attrNameLst>
                                          <p:attrName>ppt_y</p:attrName>
                                        </p:attrNameLst>
                                      </p:cBhvr>
                                      <p:tavLst>
                                        <p:tav tm="0">
                                          <p:val>
                                            <p:strVal val="#ppt_y+.1"/>
                                          </p:val>
                                        </p:tav>
                                        <p:tav tm="100000">
                                          <p:val>
                                            <p:strVal val="#ppt_y"/>
                                          </p:val>
                                        </p:tav>
                                      </p:tavLst>
                                    </p:anim>
                                  </p:childTnLst>
                                </p:cTn>
                              </p:par>
                              <p:par>
                                <p:cTn id="20" presetID="42" presetClass="entr" presetSubtype="0" fill="hold" grpId="1" nodeType="withEffect">
                                  <p:stCondLst>
                                    <p:cond delay="0"/>
                                  </p:stCondLst>
                                  <p:iterate type="lt">
                                    <p:tmPct val="0"/>
                                  </p:iterate>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600"/>
                                        <p:tgtEl>
                                          <p:spTgt spid="10">
                                            <p:txEl>
                                              <p:pRg st="0" end="0"/>
                                            </p:txEl>
                                          </p:spTgt>
                                        </p:tgtEl>
                                      </p:cBhvr>
                                    </p:animEffect>
                                    <p:anim calcmode="lin" valueType="num">
                                      <p:cBhvr>
                                        <p:cTn id="23" dur="6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600" fill="hold"/>
                                        <p:tgtEl>
                                          <p:spTgt spid="10">
                                            <p:txEl>
                                              <p:pRg st="0" end="0"/>
                                            </p:txEl>
                                          </p:spTgt>
                                        </p:tgtEl>
                                        <p:attrNameLst>
                                          <p:attrName>ppt_y</p:attrName>
                                        </p:attrNameLst>
                                      </p:cBhvr>
                                      <p:tavLst>
                                        <p:tav tm="0">
                                          <p:val>
                                            <p:strVal val="#ppt_y+.1"/>
                                          </p:val>
                                        </p:tav>
                                        <p:tav tm="100000">
                                          <p:val>
                                            <p:strVal val="#ppt_y"/>
                                          </p:val>
                                        </p:tav>
                                      </p:tavLst>
                                    </p:anim>
                                  </p:childTnLst>
                                </p:cTn>
                              </p:par>
                              <p:par>
                                <p:cTn id="25" presetID="2" presetClass="entr" presetSubtype="2" fill="hold" grpId="0" nodeType="withEffect">
                                  <p:stCondLst>
                                    <p:cond delay="30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1+#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iterate type="lt">
                                    <p:tmPct val="0"/>
                                  </p:iterate>
                                  <p:childTnLst>
                                    <p:set>
                                      <p:cBhvr>
                                        <p:cTn id="32" dur="1" fill="hold">
                                          <p:stCondLst>
                                            <p:cond delay="0"/>
                                          </p:stCondLst>
                                        </p:cTn>
                                        <p:tgtEl>
                                          <p:spTgt spid="7">
                                            <p:bg/>
                                          </p:spTgt>
                                        </p:tgtEl>
                                        <p:attrNameLst>
                                          <p:attrName>style.visibility</p:attrName>
                                        </p:attrNameLst>
                                      </p:cBhvr>
                                      <p:to>
                                        <p:strVal val="visible"/>
                                      </p:to>
                                    </p:set>
                                    <p:anim calcmode="lin" valueType="num">
                                      <p:cBhvr>
                                        <p:cTn id="33" dur="600" fill="hold"/>
                                        <p:tgtEl>
                                          <p:spTgt spid="7">
                                            <p:bg/>
                                          </p:spTgt>
                                        </p:tgtEl>
                                        <p:attrNameLst>
                                          <p:attrName>ppt_w</p:attrName>
                                        </p:attrNameLst>
                                      </p:cBhvr>
                                      <p:tavLst>
                                        <p:tav tm="0">
                                          <p:val>
                                            <p:fltVal val="0"/>
                                          </p:val>
                                        </p:tav>
                                        <p:tav tm="100000">
                                          <p:val>
                                            <p:strVal val="#ppt_w"/>
                                          </p:val>
                                        </p:tav>
                                      </p:tavLst>
                                    </p:anim>
                                    <p:anim calcmode="lin" valueType="num">
                                      <p:cBhvr>
                                        <p:cTn id="34" dur="600" fill="hold"/>
                                        <p:tgtEl>
                                          <p:spTgt spid="7">
                                            <p:bg/>
                                          </p:spTgt>
                                        </p:tgtEl>
                                        <p:attrNameLst>
                                          <p:attrName>ppt_h</p:attrName>
                                        </p:attrNameLst>
                                      </p:cBhvr>
                                      <p:tavLst>
                                        <p:tav tm="0">
                                          <p:val>
                                            <p:fltVal val="0"/>
                                          </p:val>
                                        </p:tav>
                                        <p:tav tm="100000">
                                          <p:val>
                                            <p:strVal val="#ppt_h"/>
                                          </p:val>
                                        </p:tav>
                                      </p:tavLst>
                                    </p:anim>
                                    <p:animEffect transition="in" filter="fade">
                                      <p:cBhvr>
                                        <p:cTn id="35" dur="600"/>
                                        <p:tgtEl>
                                          <p:spTgt spid="7">
                                            <p:bg/>
                                          </p:spTgt>
                                        </p:tgtEl>
                                      </p:cBhvr>
                                    </p:animEffect>
                                  </p:childTnLst>
                                </p:cTn>
                              </p:par>
                              <p:par>
                                <p:cTn id="36" presetID="53" presetClass="entr" presetSubtype="16" fill="hold" grpId="0" nodeType="withEffect">
                                  <p:stCondLst>
                                    <p:cond delay="0"/>
                                  </p:stCondLst>
                                  <p:iterate type="lt">
                                    <p:tmPct val="0"/>
                                  </p:iterate>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6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6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40" dur="600"/>
                                        <p:tgtEl>
                                          <p:spTgt spid="7">
                                            <p:txEl>
                                              <p:pRg st="0" end="0"/>
                                            </p:txEl>
                                          </p:spTgt>
                                        </p:tgtEl>
                                      </p:cBhvr>
                                    </p:animEffect>
                                  </p:childTnLst>
                                </p:cTn>
                              </p:par>
                              <p:par>
                                <p:cTn id="41" presetID="42" presetClass="entr" presetSubtype="0" fill="hold" grpId="1" nodeType="withEffect">
                                  <p:stCondLst>
                                    <p:cond delay="300"/>
                                  </p:stCondLst>
                                  <p:iterate type="lt">
                                    <p:tmPct val="0"/>
                                  </p:iterate>
                                  <p:childTnLst>
                                    <p:set>
                                      <p:cBhvr>
                                        <p:cTn id="42" dur="1" fill="hold">
                                          <p:stCondLst>
                                            <p:cond delay="0"/>
                                          </p:stCondLst>
                                        </p:cTn>
                                        <p:tgtEl>
                                          <p:spTgt spid="7">
                                            <p:bg/>
                                          </p:spTgt>
                                        </p:tgtEl>
                                        <p:attrNameLst>
                                          <p:attrName>style.visibility</p:attrName>
                                        </p:attrNameLst>
                                      </p:cBhvr>
                                      <p:to>
                                        <p:strVal val="visible"/>
                                      </p:to>
                                    </p:set>
                                    <p:animEffect transition="in" filter="fade">
                                      <p:cBhvr>
                                        <p:cTn id="43" dur="600"/>
                                        <p:tgtEl>
                                          <p:spTgt spid="7">
                                            <p:bg/>
                                          </p:spTgt>
                                        </p:tgtEl>
                                      </p:cBhvr>
                                    </p:animEffect>
                                    <p:anim calcmode="lin" valueType="num">
                                      <p:cBhvr>
                                        <p:cTn id="44" dur="600" fill="hold"/>
                                        <p:tgtEl>
                                          <p:spTgt spid="7">
                                            <p:bg/>
                                          </p:spTgt>
                                        </p:tgtEl>
                                        <p:attrNameLst>
                                          <p:attrName>ppt_x</p:attrName>
                                        </p:attrNameLst>
                                      </p:cBhvr>
                                      <p:tavLst>
                                        <p:tav tm="0">
                                          <p:val>
                                            <p:strVal val="#ppt_x"/>
                                          </p:val>
                                        </p:tav>
                                        <p:tav tm="100000">
                                          <p:val>
                                            <p:strVal val="#ppt_x"/>
                                          </p:val>
                                        </p:tav>
                                      </p:tavLst>
                                    </p:anim>
                                    <p:anim calcmode="lin" valueType="num">
                                      <p:cBhvr>
                                        <p:cTn id="45" dur="600" fill="hold"/>
                                        <p:tgtEl>
                                          <p:spTgt spid="7">
                                            <p:bg/>
                                          </p:spTgt>
                                        </p:tgtEl>
                                        <p:attrNameLst>
                                          <p:attrName>ppt_y</p:attrName>
                                        </p:attrNameLst>
                                      </p:cBhvr>
                                      <p:tavLst>
                                        <p:tav tm="0">
                                          <p:val>
                                            <p:strVal val="#ppt_y+.1"/>
                                          </p:val>
                                        </p:tav>
                                        <p:tav tm="100000">
                                          <p:val>
                                            <p:strVal val="#ppt_y"/>
                                          </p:val>
                                        </p:tav>
                                      </p:tavLst>
                                    </p:anim>
                                  </p:childTnLst>
                                </p:cTn>
                              </p:par>
                              <p:par>
                                <p:cTn id="46" presetID="42" presetClass="entr" presetSubtype="0" fill="hold" grpId="1" nodeType="withEffect">
                                  <p:stCondLst>
                                    <p:cond delay="300"/>
                                  </p:stCondLst>
                                  <p:iterate type="lt">
                                    <p:tmPct val="0"/>
                                  </p:iterate>
                                  <p:childTnLst>
                                    <p:set>
                                      <p:cBhvr>
                                        <p:cTn id="47" dur="1" fill="hold">
                                          <p:stCondLst>
                                            <p:cond delay="0"/>
                                          </p:stCondLst>
                                        </p:cTn>
                                        <p:tgtEl>
                                          <p:spTgt spid="7">
                                            <p:txEl>
                                              <p:pRg st="0" end="0"/>
                                            </p:txEl>
                                          </p:spTgt>
                                        </p:tgtEl>
                                        <p:attrNameLst>
                                          <p:attrName>style.visibility</p:attrName>
                                        </p:attrNameLst>
                                      </p:cBhvr>
                                      <p:to>
                                        <p:strVal val="visible"/>
                                      </p:to>
                                    </p:set>
                                    <p:animEffect transition="in" filter="fade">
                                      <p:cBhvr>
                                        <p:cTn id="48" dur="600"/>
                                        <p:tgtEl>
                                          <p:spTgt spid="7">
                                            <p:txEl>
                                              <p:pRg st="0" end="0"/>
                                            </p:txEl>
                                          </p:spTgt>
                                        </p:tgtEl>
                                      </p:cBhvr>
                                    </p:animEffect>
                                    <p:anim calcmode="lin" valueType="num">
                                      <p:cBhvr>
                                        <p:cTn id="49" dur="6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50" dur="6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p:cTn id="55" dur="1000" fill="hold"/>
                                        <p:tgtEl>
                                          <p:spTgt spid="5"/>
                                        </p:tgtEl>
                                        <p:attrNameLst>
                                          <p:attrName>ppt_w</p:attrName>
                                        </p:attrNameLst>
                                      </p:cBhvr>
                                      <p:tavLst>
                                        <p:tav tm="0">
                                          <p:val>
                                            <p:fltVal val="0"/>
                                          </p:val>
                                        </p:tav>
                                        <p:tav tm="100000">
                                          <p:val>
                                            <p:strVal val="#ppt_w"/>
                                          </p:val>
                                        </p:tav>
                                      </p:tavLst>
                                    </p:anim>
                                    <p:anim calcmode="lin" valueType="num">
                                      <p:cBhvr>
                                        <p:cTn id="56" dur="1000" fill="hold"/>
                                        <p:tgtEl>
                                          <p:spTgt spid="5"/>
                                        </p:tgtEl>
                                        <p:attrNameLst>
                                          <p:attrName>ppt_h</p:attrName>
                                        </p:attrNameLst>
                                      </p:cBhvr>
                                      <p:tavLst>
                                        <p:tav tm="0">
                                          <p:val>
                                            <p:fltVal val="0"/>
                                          </p:val>
                                        </p:tav>
                                        <p:tav tm="100000">
                                          <p:val>
                                            <p:strVal val="#ppt_h"/>
                                          </p:val>
                                        </p:tav>
                                      </p:tavLst>
                                    </p:anim>
                                    <p:anim calcmode="lin" valueType="num">
                                      <p:cBhvr>
                                        <p:cTn id="57" dur="1000" fill="hold"/>
                                        <p:tgtEl>
                                          <p:spTgt spid="5"/>
                                        </p:tgtEl>
                                        <p:attrNameLst>
                                          <p:attrName>style.rotation</p:attrName>
                                        </p:attrNameLst>
                                      </p:cBhvr>
                                      <p:tavLst>
                                        <p:tav tm="0">
                                          <p:val>
                                            <p:fltVal val="90"/>
                                          </p:val>
                                        </p:tav>
                                        <p:tav tm="100000">
                                          <p:val>
                                            <p:fltVal val="0"/>
                                          </p:val>
                                        </p:tav>
                                      </p:tavLst>
                                    </p:anim>
                                    <p:animEffect transition="in" filter="fade">
                                      <p:cBhvr>
                                        <p:cTn id="58" dur="1000"/>
                                        <p:tgtEl>
                                          <p:spTgt spid="5"/>
                                        </p:tgtEl>
                                      </p:cBhvr>
                                    </p:animEffect>
                                  </p:childTnLst>
                                </p:cTn>
                              </p:par>
                            </p:childTnLst>
                          </p:cTn>
                        </p:par>
                        <p:par>
                          <p:cTn id="59" fill="hold">
                            <p:stCondLst>
                              <p:cond delay="1000"/>
                            </p:stCondLst>
                            <p:childTnLst>
                              <p:par>
                                <p:cTn id="60" presetID="1" presetClass="entr" presetSubtype="0" fill="hold" nodeType="afterEffect">
                                  <p:stCondLst>
                                    <p:cond delay="0"/>
                                  </p:stCondLst>
                                  <p:childTnLst>
                                    <p:set>
                                      <p:cBhvr>
                                        <p:cTn id="6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allAtOnce" animBg="1"/>
      <p:bldP spid="7" grpId="1" build="allAtOnce" animBg="1"/>
      <p:bldP spid="10" grpId="0" build="allAtOnce" animBg="1"/>
      <p:bldP spid="10" grpId="1" build="allAtOnce"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0" y="97491"/>
            <a:ext cx="9144000" cy="4654296"/>
          </a:xfrm>
          <a:prstGeom prst="rect">
            <a:avLst/>
          </a:prstGeom>
        </p:spPr>
      </p:pic>
      <p:grpSp>
        <p:nvGrpSpPr>
          <p:cNvPr id="5" name="Group 4"/>
          <p:cNvGrpSpPr/>
          <p:nvPr/>
        </p:nvGrpSpPr>
        <p:grpSpPr>
          <a:xfrm>
            <a:off x="7755465" y="4072800"/>
            <a:ext cx="1380744" cy="1078992"/>
            <a:chOff x="7755465" y="4072800"/>
            <a:chExt cx="1380744" cy="1078992"/>
          </a:xfrm>
        </p:grpSpPr>
        <p:sp>
          <p:nvSpPr>
            <p:cNvPr id="6" name="Round Same Side Corner Rectangle 5"/>
            <p:cNvSpPr/>
            <p:nvPr/>
          </p:nvSpPr>
          <p:spPr>
            <a:xfrm>
              <a:off x="7755465" y="4072800"/>
              <a:ext cx="1380744" cy="1078992"/>
            </a:xfrm>
            <a:prstGeom prst="round2SameRect">
              <a:avLst>
                <a:gd name="adj1" fmla="val 11812"/>
                <a:gd name="adj2" fmla="val 809"/>
              </a:avLst>
            </a:prstGeom>
            <a:solidFill>
              <a:schemeClr val="tx1"/>
            </a:solidFill>
            <a:ln>
              <a:solidFill>
                <a:schemeClr val="accent5">
                  <a:lumMod val="7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3" descr="C:\Users\Creative\Desktop\FINAL_Partners_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8600" y="4171455"/>
              <a:ext cx="1144588" cy="970547"/>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Oval 8"/>
          <p:cNvSpPr/>
          <p:nvPr/>
        </p:nvSpPr>
        <p:spPr>
          <a:xfrm>
            <a:off x="8458200" y="277906"/>
            <a:ext cx="609600" cy="609600"/>
          </a:xfrm>
          <a:prstGeom prst="ellipse">
            <a:avLst/>
          </a:prstGeom>
          <a:solidFill>
            <a:srgbClr val="C4D751"/>
          </a:solidFill>
          <a:ln>
            <a:solidFill>
              <a:schemeClr val="accent5">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a:solidFill>
                  <a:schemeClr val="tx1"/>
                </a:solidFill>
                <a:latin typeface="Gotham Bold" pitchFamily="50" charset="0"/>
                <a:cs typeface="Gotham Bold" pitchFamily="50" charset="0"/>
              </a:rPr>
              <a:t>3</a:t>
            </a:r>
          </a:p>
        </p:txBody>
      </p:sp>
    </p:spTree>
    <p:extLst>
      <p:ext uri="{BB962C8B-B14F-4D97-AF65-F5344CB8AC3E}">
        <p14:creationId xmlns:p14="http://schemas.microsoft.com/office/powerpoint/2010/main" val="2611192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lock Arc 6"/>
          <p:cNvSpPr/>
          <p:nvPr/>
        </p:nvSpPr>
        <p:spPr>
          <a:xfrm>
            <a:off x="-3370514" y="225639"/>
            <a:ext cx="5508319" cy="5255377"/>
          </a:xfrm>
          <a:prstGeom prst="blockArc">
            <a:avLst>
              <a:gd name="adj1" fmla="val 18900000"/>
              <a:gd name="adj2" fmla="val 2700000"/>
              <a:gd name="adj3" fmla="val 392"/>
            </a:avLst>
          </a:prstGeom>
          <a:ln>
            <a:solidFill>
              <a:srgbClr val="C4D751"/>
            </a:solidFill>
          </a:ln>
        </p:spPr>
        <p:style>
          <a:lnRef idx="2">
            <a:schemeClr val="accent2">
              <a:hueOff val="0"/>
              <a:satOff val="0"/>
              <a:lumOff val="0"/>
              <a:alphaOff val="0"/>
            </a:schemeClr>
          </a:lnRef>
          <a:fillRef idx="0">
            <a:schemeClr val="accent3">
              <a:tint val="90000"/>
              <a:hueOff val="0"/>
              <a:satOff val="0"/>
              <a:lumOff val="0"/>
              <a:alphaOff val="0"/>
            </a:schemeClr>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9" name="Content Placeholder 2"/>
          <p:cNvSpPr txBox="1">
            <a:spLocks/>
          </p:cNvSpPr>
          <p:nvPr/>
        </p:nvSpPr>
        <p:spPr>
          <a:xfrm>
            <a:off x="4135505" y="709253"/>
            <a:ext cx="7920880" cy="48605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2" indent="0">
              <a:lnSpc>
                <a:spcPct val="150000"/>
              </a:lnSpc>
              <a:spcBef>
                <a:spcPts val="100"/>
              </a:spcBef>
              <a:buClr>
                <a:srgbClr val="000000"/>
              </a:buClr>
              <a:buSzPct val="80000"/>
              <a:buNone/>
              <a:tabLst>
                <a:tab pos="336550" algn="l"/>
              </a:tabLst>
            </a:pPr>
            <a:endParaRPr lang="en-US" sz="1800" dirty="0">
              <a:ln w="3175">
                <a:noFill/>
              </a:ln>
              <a:solidFill>
                <a:schemeClr val="tx1">
                  <a:lumMod val="95000"/>
                  <a:lumOff val="5000"/>
                </a:schemeClr>
              </a:solidFill>
              <a:latin typeface="Eras Medium ITC" pitchFamily="34" charset="0"/>
            </a:endParaRPr>
          </a:p>
        </p:txBody>
      </p:sp>
      <p:sp>
        <p:nvSpPr>
          <p:cNvPr id="13" name="Content Placeholder 2"/>
          <p:cNvSpPr txBox="1">
            <a:spLocks/>
          </p:cNvSpPr>
          <p:nvPr/>
        </p:nvSpPr>
        <p:spPr>
          <a:xfrm>
            <a:off x="972652" y="2318505"/>
            <a:ext cx="7920880" cy="48605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2" indent="0">
              <a:lnSpc>
                <a:spcPct val="150000"/>
              </a:lnSpc>
              <a:spcBef>
                <a:spcPts val="100"/>
              </a:spcBef>
              <a:buClr>
                <a:srgbClr val="000000"/>
              </a:buClr>
              <a:buSzPct val="80000"/>
              <a:buNone/>
              <a:tabLst>
                <a:tab pos="336550" algn="l"/>
              </a:tabLst>
            </a:pPr>
            <a:endParaRPr lang="en-US" sz="1800" dirty="0">
              <a:ln w="3175">
                <a:noFill/>
              </a:ln>
              <a:solidFill>
                <a:schemeClr val="tx1">
                  <a:lumMod val="95000"/>
                  <a:lumOff val="5000"/>
                </a:schemeClr>
              </a:solidFill>
              <a:latin typeface="Eras Medium ITC" pitchFamily="34" charset="0"/>
            </a:endParaRPr>
          </a:p>
        </p:txBody>
      </p:sp>
      <p:sp>
        <p:nvSpPr>
          <p:cNvPr id="14" name="Content Placeholder 2"/>
          <p:cNvSpPr txBox="1">
            <a:spLocks/>
          </p:cNvSpPr>
          <p:nvPr/>
        </p:nvSpPr>
        <p:spPr>
          <a:xfrm>
            <a:off x="990547" y="2799377"/>
            <a:ext cx="7920880" cy="48605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2" indent="0">
              <a:lnSpc>
                <a:spcPct val="150000"/>
              </a:lnSpc>
              <a:spcBef>
                <a:spcPts val="100"/>
              </a:spcBef>
              <a:buClr>
                <a:srgbClr val="000000"/>
              </a:buClr>
              <a:buSzPct val="80000"/>
              <a:buNone/>
              <a:tabLst>
                <a:tab pos="336550" algn="l"/>
              </a:tabLst>
            </a:pPr>
            <a:endParaRPr lang="en-US" sz="1800" dirty="0">
              <a:ln w="3175">
                <a:noFill/>
              </a:ln>
              <a:solidFill>
                <a:schemeClr val="tx1">
                  <a:lumMod val="95000"/>
                  <a:lumOff val="5000"/>
                </a:schemeClr>
              </a:solidFill>
              <a:latin typeface="Eras Medium ITC" pitchFamily="34" charset="0"/>
            </a:endParaRPr>
          </a:p>
        </p:txBody>
      </p:sp>
      <p:sp>
        <p:nvSpPr>
          <p:cNvPr id="15" name="Content Placeholder 2"/>
          <p:cNvSpPr txBox="1">
            <a:spLocks/>
          </p:cNvSpPr>
          <p:nvPr/>
        </p:nvSpPr>
        <p:spPr>
          <a:xfrm>
            <a:off x="1008442" y="3281070"/>
            <a:ext cx="7920880" cy="48605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2" indent="0">
              <a:lnSpc>
                <a:spcPct val="150000"/>
              </a:lnSpc>
              <a:spcBef>
                <a:spcPts val="100"/>
              </a:spcBef>
              <a:buClr>
                <a:srgbClr val="000000"/>
              </a:buClr>
              <a:buSzPct val="80000"/>
              <a:buNone/>
              <a:tabLst>
                <a:tab pos="336550" algn="l"/>
              </a:tabLst>
            </a:pPr>
            <a:endParaRPr lang="en-US" sz="1800" dirty="0">
              <a:ln w="3175">
                <a:noFill/>
              </a:ln>
              <a:solidFill>
                <a:schemeClr val="tx1">
                  <a:lumMod val="95000"/>
                  <a:lumOff val="5000"/>
                </a:schemeClr>
              </a:solidFill>
              <a:latin typeface="Eras Medium ITC" pitchFamily="34" charset="0"/>
            </a:endParaRPr>
          </a:p>
        </p:txBody>
      </p:sp>
      <p:sp>
        <p:nvSpPr>
          <p:cNvPr id="16" name="Content Placeholder 2"/>
          <p:cNvSpPr txBox="1">
            <a:spLocks/>
          </p:cNvSpPr>
          <p:nvPr/>
        </p:nvSpPr>
        <p:spPr>
          <a:xfrm>
            <a:off x="1011824" y="3757579"/>
            <a:ext cx="8312705" cy="48605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2" indent="0">
              <a:lnSpc>
                <a:spcPct val="150000"/>
              </a:lnSpc>
              <a:spcBef>
                <a:spcPts val="100"/>
              </a:spcBef>
              <a:buClr>
                <a:srgbClr val="000000"/>
              </a:buClr>
              <a:buSzPct val="80000"/>
              <a:buNone/>
              <a:tabLst>
                <a:tab pos="336550" algn="l"/>
              </a:tabLst>
            </a:pPr>
            <a:endParaRPr lang="en-US" sz="1800" dirty="0">
              <a:ln w="3175">
                <a:noFill/>
              </a:ln>
              <a:solidFill>
                <a:schemeClr val="tx1">
                  <a:lumMod val="95000"/>
                  <a:lumOff val="5000"/>
                </a:schemeClr>
              </a:solidFill>
              <a:latin typeface="Eras Medium ITC" pitchFamily="34" charset="0"/>
            </a:endParaRPr>
          </a:p>
        </p:txBody>
      </p:sp>
      <p:sp>
        <p:nvSpPr>
          <p:cNvPr id="17" name="Content Placeholder 2"/>
          <p:cNvSpPr txBox="1">
            <a:spLocks/>
          </p:cNvSpPr>
          <p:nvPr/>
        </p:nvSpPr>
        <p:spPr>
          <a:xfrm>
            <a:off x="1011827" y="4209932"/>
            <a:ext cx="8456721" cy="48605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2" indent="0">
              <a:lnSpc>
                <a:spcPct val="150000"/>
              </a:lnSpc>
              <a:spcBef>
                <a:spcPts val="100"/>
              </a:spcBef>
              <a:buClr>
                <a:srgbClr val="000000"/>
              </a:buClr>
              <a:buSzPct val="80000"/>
              <a:buNone/>
              <a:tabLst>
                <a:tab pos="336550" algn="l"/>
              </a:tabLst>
            </a:pPr>
            <a:endParaRPr lang="en-US" sz="1800" dirty="0">
              <a:ln w="3175">
                <a:noFill/>
              </a:ln>
              <a:solidFill>
                <a:schemeClr val="tx1">
                  <a:lumMod val="95000"/>
                  <a:lumOff val="5000"/>
                </a:schemeClr>
              </a:solidFill>
              <a:latin typeface="Eras Medium ITC" pitchFamily="34" charset="0"/>
            </a:endParaRPr>
          </a:p>
        </p:txBody>
      </p:sp>
      <p:sp>
        <p:nvSpPr>
          <p:cNvPr id="18" name="Rectangle 17"/>
          <p:cNvSpPr/>
          <p:nvPr/>
        </p:nvSpPr>
        <p:spPr>
          <a:xfrm rot="21368142">
            <a:off x="-183385" y="80157"/>
            <a:ext cx="9494347" cy="722890"/>
          </a:xfrm>
          <a:prstGeom prst="rect">
            <a:avLst/>
          </a:prstGeom>
          <a:blipFill>
            <a:blip r:embed="rId3" cstate="print"/>
            <a:stretch>
              <a:fillRect/>
            </a:stretch>
          </a:blipFill>
        </p:spPr>
        <p:txBody>
          <a:bodyPr vert="horz" lIns="365760" tIns="45720" rIns="91440" bIns="45720" rtlCol="0" anchor="ctr">
            <a:normAutofit/>
          </a:bodyPr>
          <a:lstStyle/>
          <a:p>
            <a:pPr>
              <a:spcBef>
                <a:spcPct val="0"/>
              </a:spcBef>
            </a:pPr>
            <a:r>
              <a:rPr lang="en-CA" sz="3200" b="1" dirty="0">
                <a:solidFill>
                  <a:schemeClr val="tx1"/>
                </a:solidFill>
                <a:effectLst>
                  <a:outerShdw blurRad="50800" dist="25400" dir="5400000" algn="t" rotWithShape="0">
                    <a:prstClr val="black">
                      <a:alpha val="40000"/>
                    </a:prstClr>
                  </a:outerShdw>
                </a:effectLst>
                <a:latin typeface="Gotham Light" pitchFamily="50" charset="0"/>
                <a:ea typeface="+mj-ea"/>
                <a:cs typeface="Gotham Light" pitchFamily="50" charset="0"/>
              </a:rPr>
              <a:t>7 Client </a:t>
            </a:r>
            <a:r>
              <a:rPr lang="en-CA" sz="3200" b="1" dirty="0" smtClean="0">
                <a:solidFill>
                  <a:schemeClr val="tx1"/>
                </a:solidFill>
                <a:effectLst>
                  <a:outerShdw blurRad="50800" dist="25400" dir="5400000" algn="t" rotWithShape="0">
                    <a:prstClr val="black">
                      <a:alpha val="40000"/>
                    </a:prstClr>
                  </a:outerShdw>
                </a:effectLst>
                <a:latin typeface="Gotham Bold" pitchFamily="50" charset="0"/>
                <a:ea typeface="+mj-ea"/>
                <a:cs typeface="Gotham Bold" pitchFamily="50" charset="0"/>
              </a:rPr>
              <a:t>Bonding Questions</a:t>
            </a:r>
            <a:r>
              <a:rPr lang="en-CA" sz="3200" b="1" dirty="0">
                <a:solidFill>
                  <a:schemeClr val="tx1"/>
                </a:solidFill>
                <a:effectLst>
                  <a:outerShdw blurRad="50800" dist="25400" dir="5400000" algn="t" rotWithShape="0">
                    <a:prstClr val="black">
                      <a:alpha val="40000"/>
                    </a:prstClr>
                  </a:outerShdw>
                </a:effectLst>
                <a:latin typeface="Gotham Bold" pitchFamily="50" charset="0"/>
                <a:ea typeface="+mj-ea"/>
                <a:cs typeface="Gotham Bold" pitchFamily="50" charset="0"/>
              </a:rPr>
              <a:t>…</a:t>
            </a:r>
          </a:p>
        </p:txBody>
      </p:sp>
      <p:grpSp>
        <p:nvGrpSpPr>
          <p:cNvPr id="88" name="Group 87"/>
          <p:cNvGrpSpPr/>
          <p:nvPr/>
        </p:nvGrpSpPr>
        <p:grpSpPr>
          <a:xfrm>
            <a:off x="1295400" y="971550"/>
            <a:ext cx="5656372" cy="464671"/>
            <a:chOff x="1307318" y="947602"/>
            <a:chExt cx="5656372" cy="464671"/>
          </a:xfrm>
        </p:grpSpPr>
        <p:grpSp>
          <p:nvGrpSpPr>
            <p:cNvPr id="87" name="Group 86"/>
            <p:cNvGrpSpPr/>
            <p:nvPr/>
          </p:nvGrpSpPr>
          <p:grpSpPr>
            <a:xfrm>
              <a:off x="1307318" y="947602"/>
              <a:ext cx="5656372" cy="464671"/>
              <a:chOff x="1307318" y="947602"/>
              <a:chExt cx="5656372" cy="464671"/>
            </a:xfrm>
          </p:grpSpPr>
          <p:sp>
            <p:nvSpPr>
              <p:cNvPr id="8" name="Freeform 7"/>
              <p:cNvSpPr/>
              <p:nvPr/>
            </p:nvSpPr>
            <p:spPr>
              <a:xfrm>
                <a:off x="1539653" y="994069"/>
                <a:ext cx="5424037" cy="371737"/>
              </a:xfrm>
              <a:custGeom>
                <a:avLst/>
                <a:gdLst>
                  <a:gd name="connsiteX0" fmla="*/ 0 w 5424037"/>
                  <a:gd name="connsiteY0" fmla="*/ 0 h 371737"/>
                  <a:gd name="connsiteX1" fmla="*/ 5424037 w 5424037"/>
                  <a:gd name="connsiteY1" fmla="*/ 0 h 371737"/>
                  <a:gd name="connsiteX2" fmla="*/ 5424037 w 5424037"/>
                  <a:gd name="connsiteY2" fmla="*/ 371737 h 371737"/>
                  <a:gd name="connsiteX3" fmla="*/ 0 w 5424037"/>
                  <a:gd name="connsiteY3" fmla="*/ 371737 h 371737"/>
                  <a:gd name="connsiteX4" fmla="*/ 0 w 5424037"/>
                  <a:gd name="connsiteY4" fmla="*/ 0 h 371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4037" h="371737">
                    <a:moveTo>
                      <a:pt x="0" y="0"/>
                    </a:moveTo>
                    <a:lnTo>
                      <a:pt x="5424037" y="0"/>
                    </a:lnTo>
                    <a:lnTo>
                      <a:pt x="5424037" y="371737"/>
                    </a:lnTo>
                    <a:lnTo>
                      <a:pt x="0" y="371737"/>
                    </a:lnTo>
                    <a:lnTo>
                      <a:pt x="0" y="0"/>
                    </a:lnTo>
                    <a:close/>
                  </a:path>
                </a:pathLst>
              </a:custGeom>
              <a:solidFill>
                <a:schemeClr val="accent2">
                  <a:lumMod val="50000"/>
                </a:scheme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457200" tIns="35560" rIns="35560" bIns="35560" numCol="1" spcCol="1270" anchor="ctr" anchorCtr="0">
                <a:noAutofit/>
              </a:bodyPr>
              <a:lstStyle/>
              <a:p>
                <a:pPr lvl="0" algn="l" defTabSz="622300">
                  <a:lnSpc>
                    <a:spcPct val="90000"/>
                  </a:lnSpc>
                  <a:spcBef>
                    <a:spcPct val="0"/>
                  </a:spcBef>
                  <a:spcAft>
                    <a:spcPct val="35000"/>
                  </a:spcAft>
                </a:pPr>
                <a:r>
                  <a:rPr lang="en-US" sz="1400" b="1" u="sng" kern="1200" dirty="0" smtClean="0">
                    <a:ln w="3175"/>
                    <a:latin typeface="Gotham Light" pitchFamily="50" charset="0"/>
                    <a:cs typeface="Gotham Light" pitchFamily="50" charset="0"/>
                  </a:rPr>
                  <a:t>WHAT</a:t>
                </a:r>
                <a:r>
                  <a:rPr lang="en-US" sz="1400" b="1" kern="1200" dirty="0" smtClean="0">
                    <a:ln w="3175"/>
                    <a:latin typeface="Gotham Light" pitchFamily="50" charset="0"/>
                    <a:cs typeface="Gotham Light" pitchFamily="50" charset="0"/>
                  </a:rPr>
                  <a:t>  are your personal origins?</a:t>
                </a:r>
                <a:endParaRPr lang="en-US" sz="1400" b="1" kern="1200" dirty="0">
                  <a:latin typeface="Gotham Light" pitchFamily="50" charset="0"/>
                  <a:cs typeface="Gotham Light" pitchFamily="50" charset="0"/>
                </a:endParaRPr>
              </a:p>
            </p:txBody>
          </p:sp>
          <p:sp>
            <p:nvSpPr>
              <p:cNvPr id="10" name="Oval 9"/>
              <p:cNvSpPr/>
              <p:nvPr/>
            </p:nvSpPr>
            <p:spPr>
              <a:xfrm>
                <a:off x="1307318" y="947602"/>
                <a:ext cx="464671" cy="464671"/>
              </a:xfrm>
              <a:prstGeom prst="ellipse">
                <a:avLst/>
              </a:prstGeom>
              <a:ln>
                <a:solidFill>
                  <a:schemeClr val="accent2">
                    <a:lumMod val="50000"/>
                  </a:schemeClr>
                </a:solidFill>
              </a:ln>
            </p:spPr>
            <p:style>
              <a:lnRef idx="2">
                <a:schemeClr val="accent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sp>
          <p:nvSpPr>
            <p:cNvPr id="80" name="TextBox 79"/>
            <p:cNvSpPr txBox="1"/>
            <p:nvPr/>
          </p:nvSpPr>
          <p:spPr>
            <a:xfrm>
              <a:off x="1390363" y="1013996"/>
              <a:ext cx="253596" cy="338554"/>
            </a:xfrm>
            <a:prstGeom prst="rect">
              <a:avLst/>
            </a:prstGeom>
            <a:noFill/>
          </p:spPr>
          <p:txBody>
            <a:bodyPr wrap="none" rtlCol="0">
              <a:spAutoFit/>
            </a:bodyPr>
            <a:lstStyle/>
            <a:p>
              <a:r>
                <a:rPr lang="en-US" sz="1600" dirty="0" smtClean="0">
                  <a:solidFill>
                    <a:schemeClr val="bg1">
                      <a:lumMod val="95000"/>
                      <a:lumOff val="5000"/>
                    </a:schemeClr>
                  </a:solidFill>
                  <a:latin typeface="Gotham Light" pitchFamily="50" charset="0"/>
                  <a:cs typeface="Gotham Light" pitchFamily="50" charset="0"/>
                </a:rPr>
                <a:t>1</a:t>
              </a:r>
              <a:endParaRPr lang="en-US" sz="1600" dirty="0">
                <a:solidFill>
                  <a:schemeClr val="bg1">
                    <a:lumMod val="95000"/>
                    <a:lumOff val="5000"/>
                  </a:schemeClr>
                </a:solidFill>
                <a:latin typeface="Gotham Light" pitchFamily="50" charset="0"/>
                <a:cs typeface="Gotham Light" pitchFamily="50" charset="0"/>
              </a:endParaRPr>
            </a:p>
          </p:txBody>
        </p:sp>
      </p:grpSp>
      <p:grpSp>
        <p:nvGrpSpPr>
          <p:cNvPr id="89" name="Group 88"/>
          <p:cNvGrpSpPr/>
          <p:nvPr/>
        </p:nvGrpSpPr>
        <p:grpSpPr>
          <a:xfrm>
            <a:off x="1643959" y="1447023"/>
            <a:ext cx="5319731" cy="464671"/>
            <a:chOff x="1643959" y="1447023"/>
            <a:chExt cx="5319731" cy="464671"/>
          </a:xfrm>
        </p:grpSpPr>
        <p:sp>
          <p:nvSpPr>
            <p:cNvPr id="11" name="Freeform 10"/>
            <p:cNvSpPr/>
            <p:nvPr/>
          </p:nvSpPr>
          <p:spPr>
            <a:xfrm>
              <a:off x="1876294" y="1493486"/>
              <a:ext cx="5087396" cy="371737"/>
            </a:xfrm>
            <a:custGeom>
              <a:avLst/>
              <a:gdLst>
                <a:gd name="connsiteX0" fmla="*/ 0 w 5087396"/>
                <a:gd name="connsiteY0" fmla="*/ 0 h 371737"/>
                <a:gd name="connsiteX1" fmla="*/ 5087396 w 5087396"/>
                <a:gd name="connsiteY1" fmla="*/ 0 h 371737"/>
                <a:gd name="connsiteX2" fmla="*/ 5087396 w 5087396"/>
                <a:gd name="connsiteY2" fmla="*/ 371737 h 371737"/>
                <a:gd name="connsiteX3" fmla="*/ 0 w 5087396"/>
                <a:gd name="connsiteY3" fmla="*/ 371737 h 371737"/>
                <a:gd name="connsiteX4" fmla="*/ 0 w 5087396"/>
                <a:gd name="connsiteY4" fmla="*/ 0 h 371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7396" h="371737">
                  <a:moveTo>
                    <a:pt x="0" y="0"/>
                  </a:moveTo>
                  <a:lnTo>
                    <a:pt x="5087396" y="0"/>
                  </a:lnTo>
                  <a:lnTo>
                    <a:pt x="5087396" y="371737"/>
                  </a:lnTo>
                  <a:lnTo>
                    <a:pt x="0" y="371737"/>
                  </a:lnTo>
                  <a:lnTo>
                    <a:pt x="0" y="0"/>
                  </a:lnTo>
                  <a:close/>
                </a:path>
              </a:pathLst>
            </a:custGeom>
            <a:solidFill>
              <a:schemeClr val="accent2">
                <a:lumMod val="50000"/>
              </a:schemeClr>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457200" tIns="35560" rIns="35560" bIns="35560" numCol="1" spcCol="1270" anchor="ctr" anchorCtr="0">
              <a:noAutofit/>
            </a:bodyPr>
            <a:lstStyle/>
            <a:p>
              <a:pPr lvl="0" algn="l" defTabSz="622300">
                <a:lnSpc>
                  <a:spcPct val="90000"/>
                </a:lnSpc>
                <a:spcBef>
                  <a:spcPct val="0"/>
                </a:spcBef>
                <a:spcAft>
                  <a:spcPct val="35000"/>
                </a:spcAft>
              </a:pPr>
              <a:r>
                <a:rPr lang="en-US" sz="1400" b="1" u="sng" kern="1200" dirty="0" smtClean="0">
                  <a:ln w="3175"/>
                  <a:solidFill>
                    <a:schemeClr val="tx1"/>
                  </a:solidFill>
                  <a:latin typeface="Gotham Light" pitchFamily="50" charset="0"/>
                  <a:cs typeface="Gotham Light" pitchFamily="50" charset="0"/>
                </a:rPr>
                <a:t>WHAT</a:t>
              </a:r>
              <a:r>
                <a:rPr lang="en-US" sz="1400" b="1" kern="1200" dirty="0" smtClean="0">
                  <a:ln w="3175"/>
                  <a:solidFill>
                    <a:schemeClr val="tx1"/>
                  </a:solidFill>
                  <a:latin typeface="Gotham Light" pitchFamily="50" charset="0"/>
                  <a:cs typeface="Gotham Light" pitchFamily="50" charset="0"/>
                </a:rPr>
                <a:t> is your position in the clinic?</a:t>
              </a:r>
              <a:endParaRPr lang="en-US" sz="1400" b="1" kern="1200" dirty="0">
                <a:solidFill>
                  <a:schemeClr val="tx1"/>
                </a:solidFill>
                <a:latin typeface="Gotham Light" pitchFamily="50" charset="0"/>
                <a:cs typeface="Gotham Light" pitchFamily="50" charset="0"/>
              </a:endParaRPr>
            </a:p>
          </p:txBody>
        </p:sp>
        <p:sp>
          <p:nvSpPr>
            <p:cNvPr id="12" name="Oval 11"/>
            <p:cNvSpPr/>
            <p:nvPr/>
          </p:nvSpPr>
          <p:spPr>
            <a:xfrm>
              <a:off x="1643959" y="1447023"/>
              <a:ext cx="464671" cy="464671"/>
            </a:xfrm>
            <a:prstGeom prst="ellipse">
              <a:avLst/>
            </a:prstGeom>
            <a:ln>
              <a:solidFill>
                <a:schemeClr val="accent2">
                  <a:lumMod val="50000"/>
                </a:schemeClr>
              </a:solidFill>
            </a:ln>
          </p:spPr>
          <p:style>
            <a:lnRef idx="2">
              <a:schemeClr val="accent3">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81" name="TextBox 80"/>
            <p:cNvSpPr txBox="1"/>
            <p:nvPr/>
          </p:nvSpPr>
          <p:spPr>
            <a:xfrm>
              <a:off x="1727604" y="1504950"/>
              <a:ext cx="306494" cy="338554"/>
            </a:xfrm>
            <a:prstGeom prst="rect">
              <a:avLst/>
            </a:prstGeom>
            <a:noFill/>
          </p:spPr>
          <p:txBody>
            <a:bodyPr wrap="none" rtlCol="0">
              <a:spAutoFit/>
            </a:bodyPr>
            <a:lstStyle/>
            <a:p>
              <a:r>
                <a:rPr lang="en-US" sz="1600" dirty="0" smtClean="0">
                  <a:solidFill>
                    <a:schemeClr val="bg1">
                      <a:lumMod val="95000"/>
                      <a:lumOff val="5000"/>
                    </a:schemeClr>
                  </a:solidFill>
                  <a:latin typeface="Gotham Light" pitchFamily="50" charset="0"/>
                  <a:cs typeface="Gotham Light" pitchFamily="50" charset="0"/>
                </a:rPr>
                <a:t>2</a:t>
              </a:r>
              <a:endParaRPr lang="en-US" sz="1600" dirty="0">
                <a:solidFill>
                  <a:schemeClr val="bg1">
                    <a:lumMod val="95000"/>
                    <a:lumOff val="5000"/>
                  </a:schemeClr>
                </a:solidFill>
                <a:latin typeface="Gotham Light" pitchFamily="50" charset="0"/>
                <a:cs typeface="Gotham Light" pitchFamily="50" charset="0"/>
              </a:endParaRPr>
            </a:p>
          </p:txBody>
        </p:sp>
      </p:grpSp>
      <p:grpSp>
        <p:nvGrpSpPr>
          <p:cNvPr id="90" name="Group 89"/>
          <p:cNvGrpSpPr/>
          <p:nvPr/>
        </p:nvGrpSpPr>
        <p:grpSpPr>
          <a:xfrm>
            <a:off x="1828437" y="1999370"/>
            <a:ext cx="5135253" cy="464671"/>
            <a:chOff x="1828437" y="1999370"/>
            <a:chExt cx="5135253" cy="464671"/>
          </a:xfrm>
        </p:grpSpPr>
        <p:sp>
          <p:nvSpPr>
            <p:cNvPr id="24" name="Freeform 23"/>
            <p:cNvSpPr/>
            <p:nvPr/>
          </p:nvSpPr>
          <p:spPr>
            <a:xfrm>
              <a:off x="2060772" y="2045839"/>
              <a:ext cx="4902918" cy="371737"/>
            </a:xfrm>
            <a:custGeom>
              <a:avLst/>
              <a:gdLst>
                <a:gd name="connsiteX0" fmla="*/ 0 w 4902918"/>
                <a:gd name="connsiteY0" fmla="*/ 0 h 371737"/>
                <a:gd name="connsiteX1" fmla="*/ 4902918 w 4902918"/>
                <a:gd name="connsiteY1" fmla="*/ 0 h 371737"/>
                <a:gd name="connsiteX2" fmla="*/ 4902918 w 4902918"/>
                <a:gd name="connsiteY2" fmla="*/ 371737 h 371737"/>
                <a:gd name="connsiteX3" fmla="*/ 0 w 4902918"/>
                <a:gd name="connsiteY3" fmla="*/ 371737 h 371737"/>
                <a:gd name="connsiteX4" fmla="*/ 0 w 4902918"/>
                <a:gd name="connsiteY4" fmla="*/ 0 h 371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2918" h="371737">
                  <a:moveTo>
                    <a:pt x="0" y="0"/>
                  </a:moveTo>
                  <a:lnTo>
                    <a:pt x="4902918" y="0"/>
                  </a:lnTo>
                  <a:lnTo>
                    <a:pt x="4902918" y="371737"/>
                  </a:lnTo>
                  <a:lnTo>
                    <a:pt x="0" y="371737"/>
                  </a:lnTo>
                  <a:lnTo>
                    <a:pt x="0" y="0"/>
                  </a:lnTo>
                  <a:close/>
                </a:path>
              </a:pathLst>
            </a:custGeom>
            <a:solidFill>
              <a:schemeClr val="accent5">
                <a:lumMod val="75000"/>
              </a:schemeClr>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457200" tIns="35560" rIns="35560" bIns="35560" numCol="1" spcCol="1270" anchor="ctr" anchorCtr="0">
              <a:noAutofit/>
            </a:bodyPr>
            <a:lstStyle/>
            <a:p>
              <a:pPr lvl="0" algn="l" defTabSz="622300">
                <a:lnSpc>
                  <a:spcPct val="90000"/>
                </a:lnSpc>
                <a:spcBef>
                  <a:spcPct val="0"/>
                </a:spcBef>
                <a:spcAft>
                  <a:spcPct val="35000"/>
                </a:spcAft>
              </a:pPr>
              <a:r>
                <a:rPr lang="en-US" sz="1400" b="1" u="sng" kern="1200" dirty="0" smtClean="0">
                  <a:ln w="3175"/>
                  <a:latin typeface="Gotham Light" pitchFamily="50" charset="0"/>
                  <a:cs typeface="Gotham Light" pitchFamily="50" charset="0"/>
                </a:rPr>
                <a:t>WHY</a:t>
              </a:r>
              <a:r>
                <a:rPr lang="en-US" sz="1400" b="1" kern="1200" dirty="0" smtClean="0">
                  <a:ln w="3175"/>
                  <a:latin typeface="Gotham Light" pitchFamily="50" charset="0"/>
                  <a:cs typeface="Gotham Light" pitchFamily="50" charset="0"/>
                </a:rPr>
                <a:t> did you become a veterinary professional?</a:t>
              </a:r>
              <a:endParaRPr lang="en-US" sz="1400" b="1" kern="1200" dirty="0">
                <a:latin typeface="Gotham Light" pitchFamily="50" charset="0"/>
                <a:cs typeface="Gotham Light" pitchFamily="50" charset="0"/>
              </a:endParaRPr>
            </a:p>
          </p:txBody>
        </p:sp>
        <p:sp>
          <p:nvSpPr>
            <p:cNvPr id="25" name="Oval 24"/>
            <p:cNvSpPr/>
            <p:nvPr/>
          </p:nvSpPr>
          <p:spPr>
            <a:xfrm>
              <a:off x="1828437" y="1999370"/>
              <a:ext cx="464671" cy="464671"/>
            </a:xfrm>
            <a:prstGeom prst="ellipse">
              <a:avLst/>
            </a:prstGeom>
            <a:ln>
              <a:solidFill>
                <a:schemeClr val="accent5">
                  <a:lumMod val="75000"/>
                </a:schemeClr>
              </a:solidFill>
            </a:ln>
          </p:spPr>
          <p:style>
            <a:lnRef idx="2">
              <a:schemeClr val="accent4">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82" name="TextBox 81"/>
            <p:cNvSpPr txBox="1"/>
            <p:nvPr/>
          </p:nvSpPr>
          <p:spPr>
            <a:xfrm>
              <a:off x="1917192" y="2068604"/>
              <a:ext cx="309700" cy="338554"/>
            </a:xfrm>
            <a:prstGeom prst="rect">
              <a:avLst/>
            </a:prstGeom>
            <a:noFill/>
          </p:spPr>
          <p:txBody>
            <a:bodyPr wrap="none" rtlCol="0">
              <a:spAutoFit/>
            </a:bodyPr>
            <a:lstStyle/>
            <a:p>
              <a:r>
                <a:rPr lang="en-US" sz="1600" dirty="0" smtClean="0">
                  <a:solidFill>
                    <a:schemeClr val="bg1">
                      <a:lumMod val="95000"/>
                      <a:lumOff val="5000"/>
                    </a:schemeClr>
                  </a:solidFill>
                  <a:latin typeface="Gotham Light" pitchFamily="50" charset="0"/>
                  <a:cs typeface="Gotham Light" pitchFamily="50" charset="0"/>
                </a:rPr>
                <a:t>3</a:t>
              </a:r>
              <a:endParaRPr lang="en-US" sz="1600" dirty="0">
                <a:solidFill>
                  <a:schemeClr val="bg1">
                    <a:lumMod val="95000"/>
                    <a:lumOff val="5000"/>
                  </a:schemeClr>
                </a:solidFill>
                <a:latin typeface="Gotham Light" pitchFamily="50" charset="0"/>
                <a:cs typeface="Gotham Light" pitchFamily="50" charset="0"/>
              </a:endParaRPr>
            </a:p>
          </p:txBody>
        </p:sp>
      </p:grpSp>
      <p:grpSp>
        <p:nvGrpSpPr>
          <p:cNvPr id="91" name="Group 90"/>
          <p:cNvGrpSpPr/>
          <p:nvPr/>
        </p:nvGrpSpPr>
        <p:grpSpPr>
          <a:xfrm>
            <a:off x="1887339" y="2519962"/>
            <a:ext cx="5076351" cy="464671"/>
            <a:chOff x="1887339" y="2519962"/>
            <a:chExt cx="5076351" cy="464671"/>
          </a:xfrm>
        </p:grpSpPr>
        <p:sp>
          <p:nvSpPr>
            <p:cNvPr id="26" name="Freeform 25"/>
            <p:cNvSpPr/>
            <p:nvPr/>
          </p:nvSpPr>
          <p:spPr>
            <a:xfrm>
              <a:off x="2119674" y="2566427"/>
              <a:ext cx="4844016" cy="371737"/>
            </a:xfrm>
            <a:custGeom>
              <a:avLst/>
              <a:gdLst>
                <a:gd name="connsiteX0" fmla="*/ 0 w 4844016"/>
                <a:gd name="connsiteY0" fmla="*/ 0 h 371737"/>
                <a:gd name="connsiteX1" fmla="*/ 4844016 w 4844016"/>
                <a:gd name="connsiteY1" fmla="*/ 0 h 371737"/>
                <a:gd name="connsiteX2" fmla="*/ 4844016 w 4844016"/>
                <a:gd name="connsiteY2" fmla="*/ 371737 h 371737"/>
                <a:gd name="connsiteX3" fmla="*/ 0 w 4844016"/>
                <a:gd name="connsiteY3" fmla="*/ 371737 h 371737"/>
                <a:gd name="connsiteX4" fmla="*/ 0 w 4844016"/>
                <a:gd name="connsiteY4" fmla="*/ 0 h 371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4016" h="371737">
                  <a:moveTo>
                    <a:pt x="0" y="0"/>
                  </a:moveTo>
                  <a:lnTo>
                    <a:pt x="4844016" y="0"/>
                  </a:lnTo>
                  <a:lnTo>
                    <a:pt x="4844016" y="371737"/>
                  </a:lnTo>
                  <a:lnTo>
                    <a:pt x="0" y="371737"/>
                  </a:lnTo>
                  <a:lnTo>
                    <a:pt x="0" y="0"/>
                  </a:lnTo>
                  <a:close/>
                </a:path>
              </a:pathLst>
            </a:custGeom>
            <a:solidFill>
              <a:schemeClr val="accent2">
                <a:lumMod val="50000"/>
              </a:schemeClr>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spcFirstLastPara="0" vert="horz" wrap="square" lIns="457200" tIns="35560" rIns="35560" bIns="35560" numCol="1" spcCol="1270" anchor="ctr" anchorCtr="0">
              <a:noAutofit/>
            </a:bodyPr>
            <a:lstStyle/>
            <a:p>
              <a:pPr lvl="0" defTabSz="622300">
                <a:lnSpc>
                  <a:spcPct val="90000"/>
                </a:lnSpc>
                <a:spcBef>
                  <a:spcPct val="0"/>
                </a:spcBef>
                <a:spcAft>
                  <a:spcPct val="35000"/>
                </a:spcAft>
              </a:pPr>
              <a:r>
                <a:rPr lang="en-US" sz="1400" b="1" u="sng" dirty="0" smtClean="0">
                  <a:ln w="3175"/>
                  <a:latin typeface="Gotham Light" pitchFamily="50" charset="0"/>
                  <a:cs typeface="Gotham Light" pitchFamily="50" charset="0"/>
                </a:rPr>
                <a:t>HOW</a:t>
              </a:r>
              <a:r>
                <a:rPr lang="en-US" sz="1400" b="1" dirty="0" smtClean="0">
                  <a:ln w="3175"/>
                  <a:latin typeface="Gotham Light" pitchFamily="50" charset="0"/>
                  <a:cs typeface="Gotham Light" pitchFamily="50" charset="0"/>
                </a:rPr>
                <a:t>  </a:t>
              </a:r>
              <a:r>
                <a:rPr lang="en-US" sz="1400" b="1" kern="1200" dirty="0" smtClean="0">
                  <a:ln w="3175"/>
                  <a:latin typeface="Gotham Light" pitchFamily="50" charset="0"/>
                  <a:cs typeface="Gotham Light" pitchFamily="50" charset="0"/>
                </a:rPr>
                <a:t>did you become a </a:t>
              </a:r>
              <a:r>
                <a:rPr lang="en-US" sz="1400" b="1" dirty="0" smtClean="0">
                  <a:ln w="3175"/>
                  <a:latin typeface="Gotham Light" pitchFamily="50" charset="0"/>
                  <a:cs typeface="Gotham Light" pitchFamily="50" charset="0"/>
                </a:rPr>
                <a:t>veterinary professional?</a:t>
              </a:r>
              <a:endParaRPr lang="en-US" sz="1400" b="1" kern="1200" dirty="0">
                <a:latin typeface="Gotham Light" pitchFamily="50" charset="0"/>
                <a:cs typeface="Gotham Light" pitchFamily="50" charset="0"/>
              </a:endParaRPr>
            </a:p>
          </p:txBody>
        </p:sp>
        <p:sp>
          <p:nvSpPr>
            <p:cNvPr id="27" name="Oval 26"/>
            <p:cNvSpPr/>
            <p:nvPr/>
          </p:nvSpPr>
          <p:spPr>
            <a:xfrm>
              <a:off x="1887339" y="2519962"/>
              <a:ext cx="464671" cy="464671"/>
            </a:xfrm>
            <a:prstGeom prst="ellipse">
              <a:avLst/>
            </a:prstGeom>
            <a:ln>
              <a:solidFill>
                <a:schemeClr val="accent2">
                  <a:lumMod val="50000"/>
                </a:schemeClr>
              </a:solidFill>
            </a:ln>
          </p:spPr>
          <p:style>
            <a:lnRef idx="2">
              <a:schemeClr val="accent5">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83" name="TextBox 82"/>
            <p:cNvSpPr txBox="1"/>
            <p:nvPr/>
          </p:nvSpPr>
          <p:spPr>
            <a:xfrm>
              <a:off x="1992780" y="2586764"/>
              <a:ext cx="320922" cy="338554"/>
            </a:xfrm>
            <a:prstGeom prst="rect">
              <a:avLst/>
            </a:prstGeom>
            <a:noFill/>
          </p:spPr>
          <p:txBody>
            <a:bodyPr wrap="none" rtlCol="0">
              <a:spAutoFit/>
            </a:bodyPr>
            <a:lstStyle/>
            <a:p>
              <a:r>
                <a:rPr lang="en-US" sz="1600" dirty="0" smtClean="0">
                  <a:solidFill>
                    <a:schemeClr val="bg1">
                      <a:lumMod val="95000"/>
                      <a:lumOff val="5000"/>
                    </a:schemeClr>
                  </a:solidFill>
                  <a:latin typeface="Gotham Light" pitchFamily="50" charset="0"/>
                  <a:cs typeface="Gotham Light" pitchFamily="50" charset="0"/>
                </a:rPr>
                <a:t>4</a:t>
              </a:r>
              <a:endParaRPr lang="en-US" sz="1600" dirty="0">
                <a:solidFill>
                  <a:schemeClr val="bg1">
                    <a:lumMod val="95000"/>
                    <a:lumOff val="5000"/>
                  </a:schemeClr>
                </a:solidFill>
                <a:latin typeface="Gotham Light" pitchFamily="50" charset="0"/>
                <a:cs typeface="Gotham Light" pitchFamily="50" charset="0"/>
              </a:endParaRPr>
            </a:p>
          </p:txBody>
        </p:sp>
      </p:grpSp>
      <p:grpSp>
        <p:nvGrpSpPr>
          <p:cNvPr id="92" name="Group 91"/>
          <p:cNvGrpSpPr/>
          <p:nvPr/>
        </p:nvGrpSpPr>
        <p:grpSpPr>
          <a:xfrm>
            <a:off x="1828437" y="3077895"/>
            <a:ext cx="5131881" cy="475192"/>
            <a:chOff x="1828437" y="3077895"/>
            <a:chExt cx="5131881" cy="475192"/>
          </a:xfrm>
        </p:grpSpPr>
        <p:sp>
          <p:nvSpPr>
            <p:cNvPr id="28" name="Freeform 27"/>
            <p:cNvSpPr/>
            <p:nvPr/>
          </p:nvSpPr>
          <p:spPr>
            <a:xfrm>
              <a:off x="2057400" y="3181350"/>
              <a:ext cx="4902918" cy="371737"/>
            </a:xfrm>
            <a:custGeom>
              <a:avLst/>
              <a:gdLst>
                <a:gd name="connsiteX0" fmla="*/ 0 w 4902918"/>
                <a:gd name="connsiteY0" fmla="*/ 0 h 371737"/>
                <a:gd name="connsiteX1" fmla="*/ 4902918 w 4902918"/>
                <a:gd name="connsiteY1" fmla="*/ 0 h 371737"/>
                <a:gd name="connsiteX2" fmla="*/ 4902918 w 4902918"/>
                <a:gd name="connsiteY2" fmla="*/ 371737 h 371737"/>
                <a:gd name="connsiteX3" fmla="*/ 0 w 4902918"/>
                <a:gd name="connsiteY3" fmla="*/ 371737 h 371737"/>
                <a:gd name="connsiteX4" fmla="*/ 0 w 4902918"/>
                <a:gd name="connsiteY4" fmla="*/ 0 h 371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2918" h="371737">
                  <a:moveTo>
                    <a:pt x="0" y="0"/>
                  </a:moveTo>
                  <a:lnTo>
                    <a:pt x="4902918" y="0"/>
                  </a:lnTo>
                  <a:lnTo>
                    <a:pt x="4902918" y="371737"/>
                  </a:lnTo>
                  <a:lnTo>
                    <a:pt x="0" y="371737"/>
                  </a:lnTo>
                  <a:lnTo>
                    <a:pt x="0" y="0"/>
                  </a:lnTo>
                  <a:close/>
                </a:path>
              </a:pathLst>
            </a:custGeom>
            <a:solidFill>
              <a:srgbClr val="C4D751"/>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txBody>
            <a:bodyPr spcFirstLastPara="0" vert="horz" wrap="square" lIns="457200" tIns="35560" rIns="35560" bIns="35560" numCol="1" spcCol="1270" anchor="ctr" anchorCtr="0">
              <a:noAutofit/>
            </a:bodyPr>
            <a:lstStyle/>
            <a:p>
              <a:pPr lvl="0" defTabSz="622300">
                <a:lnSpc>
                  <a:spcPct val="90000"/>
                </a:lnSpc>
                <a:spcBef>
                  <a:spcPct val="0"/>
                </a:spcBef>
                <a:spcAft>
                  <a:spcPct val="35000"/>
                </a:spcAft>
              </a:pPr>
              <a:r>
                <a:rPr lang="en-US" sz="1400" b="1" u="sng" kern="1200" dirty="0" smtClean="0">
                  <a:ln w="3175"/>
                  <a:solidFill>
                    <a:schemeClr val="tx2">
                      <a:lumMod val="10000"/>
                    </a:schemeClr>
                  </a:solidFill>
                  <a:latin typeface="Gotham Light" pitchFamily="50" charset="0"/>
                  <a:cs typeface="Gotham Light" pitchFamily="50" charset="0"/>
                </a:rPr>
                <a:t>WHAT</a:t>
              </a:r>
              <a:r>
                <a:rPr lang="en-US" sz="1400" b="1" kern="1200" dirty="0" smtClean="0">
                  <a:ln w="3175"/>
                  <a:solidFill>
                    <a:schemeClr val="tx2">
                      <a:lumMod val="10000"/>
                    </a:schemeClr>
                  </a:solidFill>
                  <a:latin typeface="Gotham Light" pitchFamily="50" charset="0"/>
                  <a:cs typeface="Gotham Light" pitchFamily="50" charset="0"/>
                </a:rPr>
                <a:t> is your role as </a:t>
              </a:r>
              <a:r>
                <a:rPr lang="en-US" sz="1400" b="1" dirty="0" smtClean="0">
                  <a:ln w="3175"/>
                  <a:solidFill>
                    <a:schemeClr val="tx2">
                      <a:lumMod val="10000"/>
                    </a:schemeClr>
                  </a:solidFill>
                  <a:latin typeface="Gotham Light" pitchFamily="50" charset="0"/>
                  <a:cs typeface="Gotham Light" pitchFamily="50" charset="0"/>
                </a:rPr>
                <a:t>a veterinary professional?</a:t>
              </a:r>
              <a:endParaRPr lang="en-US" sz="1400" b="1" dirty="0">
                <a:ln w="3175"/>
                <a:solidFill>
                  <a:schemeClr val="tx2">
                    <a:lumMod val="10000"/>
                  </a:schemeClr>
                </a:solidFill>
                <a:latin typeface="Gotham Light" pitchFamily="50" charset="0"/>
                <a:cs typeface="Gotham Light" pitchFamily="50" charset="0"/>
              </a:endParaRPr>
            </a:p>
          </p:txBody>
        </p:sp>
        <p:sp>
          <p:nvSpPr>
            <p:cNvPr id="75" name="Oval 74"/>
            <p:cNvSpPr/>
            <p:nvPr/>
          </p:nvSpPr>
          <p:spPr>
            <a:xfrm>
              <a:off x="1828437" y="3077895"/>
              <a:ext cx="464671" cy="464671"/>
            </a:xfrm>
            <a:prstGeom prst="ellipse">
              <a:avLst/>
            </a:prstGeom>
            <a:ln>
              <a:solidFill>
                <a:srgbClr val="C4D751"/>
              </a:solidFill>
            </a:ln>
          </p:spPr>
          <p:style>
            <a:lnRef idx="2">
              <a:schemeClr val="accent6">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84" name="TextBox 83"/>
            <p:cNvSpPr txBox="1"/>
            <p:nvPr/>
          </p:nvSpPr>
          <p:spPr>
            <a:xfrm>
              <a:off x="1916580" y="3135404"/>
              <a:ext cx="308098" cy="338554"/>
            </a:xfrm>
            <a:prstGeom prst="rect">
              <a:avLst/>
            </a:prstGeom>
            <a:noFill/>
          </p:spPr>
          <p:txBody>
            <a:bodyPr wrap="none" rtlCol="0">
              <a:spAutoFit/>
            </a:bodyPr>
            <a:lstStyle/>
            <a:p>
              <a:r>
                <a:rPr lang="en-US" sz="1600" dirty="0" smtClean="0">
                  <a:solidFill>
                    <a:schemeClr val="bg1">
                      <a:lumMod val="95000"/>
                      <a:lumOff val="5000"/>
                    </a:schemeClr>
                  </a:solidFill>
                  <a:latin typeface="Gotham Light" pitchFamily="50" charset="0"/>
                  <a:cs typeface="Gotham Light" pitchFamily="50" charset="0"/>
                </a:rPr>
                <a:t>5</a:t>
              </a:r>
              <a:endParaRPr lang="en-US" sz="1600" dirty="0">
                <a:solidFill>
                  <a:schemeClr val="bg1">
                    <a:lumMod val="95000"/>
                    <a:lumOff val="5000"/>
                  </a:schemeClr>
                </a:solidFill>
                <a:latin typeface="Gotham Light" pitchFamily="50" charset="0"/>
                <a:cs typeface="Gotham Light" pitchFamily="50" charset="0"/>
              </a:endParaRPr>
            </a:p>
          </p:txBody>
        </p:sp>
      </p:grpSp>
      <p:grpSp>
        <p:nvGrpSpPr>
          <p:cNvPr id="93" name="Group 92"/>
          <p:cNvGrpSpPr/>
          <p:nvPr/>
        </p:nvGrpSpPr>
        <p:grpSpPr>
          <a:xfrm>
            <a:off x="1643959" y="3635418"/>
            <a:ext cx="5319731" cy="464671"/>
            <a:chOff x="1643959" y="3635418"/>
            <a:chExt cx="5319731" cy="464671"/>
          </a:xfrm>
        </p:grpSpPr>
        <p:sp>
          <p:nvSpPr>
            <p:cNvPr id="76" name="Freeform 75"/>
            <p:cNvSpPr/>
            <p:nvPr/>
          </p:nvSpPr>
          <p:spPr>
            <a:xfrm>
              <a:off x="1876294" y="3681884"/>
              <a:ext cx="5087396" cy="371737"/>
            </a:xfrm>
            <a:custGeom>
              <a:avLst/>
              <a:gdLst>
                <a:gd name="connsiteX0" fmla="*/ 0 w 5087396"/>
                <a:gd name="connsiteY0" fmla="*/ 0 h 371737"/>
                <a:gd name="connsiteX1" fmla="*/ 5087396 w 5087396"/>
                <a:gd name="connsiteY1" fmla="*/ 0 h 371737"/>
                <a:gd name="connsiteX2" fmla="*/ 5087396 w 5087396"/>
                <a:gd name="connsiteY2" fmla="*/ 371737 h 371737"/>
                <a:gd name="connsiteX3" fmla="*/ 0 w 5087396"/>
                <a:gd name="connsiteY3" fmla="*/ 371737 h 371737"/>
                <a:gd name="connsiteX4" fmla="*/ 0 w 5087396"/>
                <a:gd name="connsiteY4" fmla="*/ 0 h 371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7396" h="371737">
                  <a:moveTo>
                    <a:pt x="0" y="0"/>
                  </a:moveTo>
                  <a:lnTo>
                    <a:pt x="5087396" y="0"/>
                  </a:lnTo>
                  <a:lnTo>
                    <a:pt x="5087396" y="371737"/>
                  </a:lnTo>
                  <a:lnTo>
                    <a:pt x="0" y="371737"/>
                  </a:lnTo>
                  <a:lnTo>
                    <a:pt x="0" y="0"/>
                  </a:lnTo>
                  <a:close/>
                </a:path>
              </a:pathLst>
            </a:custGeom>
            <a:solidFill>
              <a:schemeClr val="accent5">
                <a:lumMod val="75000"/>
              </a:scheme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457200" tIns="35560" rIns="35560" bIns="35560" numCol="1" spcCol="1270" anchor="ctr" anchorCtr="0">
              <a:noAutofit/>
            </a:bodyPr>
            <a:lstStyle/>
            <a:p>
              <a:pPr lvl="0" algn="l" defTabSz="622300">
                <a:lnSpc>
                  <a:spcPct val="90000"/>
                </a:lnSpc>
                <a:spcBef>
                  <a:spcPct val="0"/>
                </a:spcBef>
                <a:spcAft>
                  <a:spcPct val="35000"/>
                </a:spcAft>
              </a:pPr>
              <a:r>
                <a:rPr lang="en-US" sz="1400" b="1" u="sng" kern="1200" dirty="0" smtClean="0">
                  <a:ln w="3175"/>
                  <a:latin typeface="Gotham Light" pitchFamily="50" charset="0"/>
                  <a:cs typeface="Gotham Light" pitchFamily="50" charset="0"/>
                </a:rPr>
                <a:t>WHO</a:t>
              </a:r>
              <a:r>
                <a:rPr lang="en-US" sz="1400" b="1" kern="1200" dirty="0" smtClean="0">
                  <a:ln w="3175"/>
                  <a:latin typeface="Gotham Light" pitchFamily="50" charset="0"/>
                  <a:cs typeface="Gotham Light" pitchFamily="50" charset="0"/>
                </a:rPr>
                <a:t> is in your family &amp; their interests (pets too!)</a:t>
              </a:r>
              <a:endParaRPr lang="en-US" sz="1400" b="1" kern="1200" dirty="0">
                <a:latin typeface="Gotham Light" pitchFamily="50" charset="0"/>
                <a:cs typeface="Gotham Light" pitchFamily="50" charset="0"/>
              </a:endParaRPr>
            </a:p>
          </p:txBody>
        </p:sp>
        <p:sp>
          <p:nvSpPr>
            <p:cNvPr id="77" name="Oval 76"/>
            <p:cNvSpPr/>
            <p:nvPr/>
          </p:nvSpPr>
          <p:spPr>
            <a:xfrm>
              <a:off x="1643959" y="3635418"/>
              <a:ext cx="464671" cy="464671"/>
            </a:xfrm>
            <a:prstGeom prst="ellipse">
              <a:avLst/>
            </a:prstGeom>
            <a:ln>
              <a:solidFill>
                <a:schemeClr val="accent5">
                  <a:lumMod val="75000"/>
                </a:schemeClr>
              </a:solidFill>
            </a:ln>
          </p:spPr>
          <p:style>
            <a:lnRef idx="2">
              <a:schemeClr val="accent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85" name="TextBox 84"/>
            <p:cNvSpPr txBox="1"/>
            <p:nvPr/>
          </p:nvSpPr>
          <p:spPr>
            <a:xfrm>
              <a:off x="1739796" y="3693188"/>
              <a:ext cx="316112" cy="338554"/>
            </a:xfrm>
            <a:prstGeom prst="rect">
              <a:avLst/>
            </a:prstGeom>
            <a:noFill/>
          </p:spPr>
          <p:txBody>
            <a:bodyPr wrap="none" rtlCol="0">
              <a:spAutoFit/>
            </a:bodyPr>
            <a:lstStyle/>
            <a:p>
              <a:r>
                <a:rPr lang="en-US" sz="1600" dirty="0" smtClean="0">
                  <a:solidFill>
                    <a:schemeClr val="bg1">
                      <a:lumMod val="95000"/>
                      <a:lumOff val="5000"/>
                    </a:schemeClr>
                  </a:solidFill>
                  <a:latin typeface="Gotham Light" pitchFamily="50" charset="0"/>
                  <a:cs typeface="Gotham Light" pitchFamily="50" charset="0"/>
                </a:rPr>
                <a:t>6</a:t>
              </a:r>
              <a:endParaRPr lang="en-US" sz="1600" dirty="0">
                <a:solidFill>
                  <a:schemeClr val="bg1">
                    <a:lumMod val="95000"/>
                    <a:lumOff val="5000"/>
                  </a:schemeClr>
                </a:solidFill>
                <a:latin typeface="Gotham Light" pitchFamily="50" charset="0"/>
                <a:cs typeface="Gotham Light" pitchFamily="50" charset="0"/>
              </a:endParaRPr>
            </a:p>
          </p:txBody>
        </p:sp>
      </p:grpSp>
      <p:grpSp>
        <p:nvGrpSpPr>
          <p:cNvPr id="94" name="Group 93"/>
          <p:cNvGrpSpPr/>
          <p:nvPr/>
        </p:nvGrpSpPr>
        <p:grpSpPr>
          <a:xfrm>
            <a:off x="1307318" y="4193351"/>
            <a:ext cx="5656372" cy="464671"/>
            <a:chOff x="1307318" y="4193351"/>
            <a:chExt cx="5656372" cy="464671"/>
          </a:xfrm>
        </p:grpSpPr>
        <p:sp>
          <p:nvSpPr>
            <p:cNvPr id="78" name="Freeform 77"/>
            <p:cNvSpPr/>
            <p:nvPr/>
          </p:nvSpPr>
          <p:spPr>
            <a:xfrm>
              <a:off x="1539653" y="4239816"/>
              <a:ext cx="5424037" cy="371737"/>
            </a:xfrm>
            <a:custGeom>
              <a:avLst/>
              <a:gdLst>
                <a:gd name="connsiteX0" fmla="*/ 0 w 5424037"/>
                <a:gd name="connsiteY0" fmla="*/ 0 h 371737"/>
                <a:gd name="connsiteX1" fmla="*/ 5424037 w 5424037"/>
                <a:gd name="connsiteY1" fmla="*/ 0 h 371737"/>
                <a:gd name="connsiteX2" fmla="*/ 5424037 w 5424037"/>
                <a:gd name="connsiteY2" fmla="*/ 371737 h 371737"/>
                <a:gd name="connsiteX3" fmla="*/ 0 w 5424037"/>
                <a:gd name="connsiteY3" fmla="*/ 371737 h 371737"/>
                <a:gd name="connsiteX4" fmla="*/ 0 w 5424037"/>
                <a:gd name="connsiteY4" fmla="*/ 0 h 371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4037" h="371737">
                  <a:moveTo>
                    <a:pt x="0" y="0"/>
                  </a:moveTo>
                  <a:lnTo>
                    <a:pt x="5424037" y="0"/>
                  </a:lnTo>
                  <a:lnTo>
                    <a:pt x="5424037" y="371737"/>
                  </a:lnTo>
                  <a:lnTo>
                    <a:pt x="0" y="371737"/>
                  </a:lnTo>
                  <a:lnTo>
                    <a:pt x="0" y="0"/>
                  </a:lnTo>
                  <a:close/>
                </a:path>
              </a:pathLst>
            </a:custGeom>
            <a:solidFill>
              <a:schemeClr val="accent2">
                <a:lumMod val="50000"/>
              </a:schemeClr>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457200" tIns="35560" rIns="35560" bIns="35560" numCol="1" spcCol="1270" anchor="ctr" anchorCtr="0">
              <a:noAutofit/>
            </a:bodyPr>
            <a:lstStyle/>
            <a:p>
              <a:pPr lvl="0" algn="l" defTabSz="622300">
                <a:lnSpc>
                  <a:spcPct val="90000"/>
                </a:lnSpc>
                <a:spcBef>
                  <a:spcPct val="0"/>
                </a:spcBef>
                <a:spcAft>
                  <a:spcPct val="35000"/>
                </a:spcAft>
              </a:pPr>
              <a:r>
                <a:rPr lang="en-US" sz="1400" b="1" u="sng" kern="1200" dirty="0" smtClean="0">
                  <a:ln w="3175"/>
                  <a:latin typeface="Gotham Light" pitchFamily="50" charset="0"/>
                  <a:cs typeface="Gotham Light" pitchFamily="50" charset="0"/>
                </a:rPr>
                <a:t>WHAT</a:t>
              </a:r>
              <a:r>
                <a:rPr lang="en-US" sz="1400" b="1" kern="1200" dirty="0" smtClean="0">
                  <a:ln w="3175"/>
                  <a:latin typeface="Gotham Light" pitchFamily="50" charset="0"/>
                  <a:cs typeface="Gotham Light" pitchFamily="50" charset="0"/>
                </a:rPr>
                <a:t> are your personal interests and achievements?</a:t>
              </a:r>
              <a:endParaRPr lang="en-US" sz="1400" b="1" kern="1200" dirty="0">
                <a:latin typeface="Gotham Light" pitchFamily="50" charset="0"/>
                <a:cs typeface="Gotham Light" pitchFamily="50" charset="0"/>
              </a:endParaRPr>
            </a:p>
          </p:txBody>
        </p:sp>
        <p:sp>
          <p:nvSpPr>
            <p:cNvPr id="79" name="Oval 78"/>
            <p:cNvSpPr/>
            <p:nvPr/>
          </p:nvSpPr>
          <p:spPr>
            <a:xfrm>
              <a:off x="1307318" y="4193351"/>
              <a:ext cx="464671" cy="464671"/>
            </a:xfrm>
            <a:prstGeom prst="ellipse">
              <a:avLst/>
            </a:prstGeom>
            <a:ln>
              <a:solidFill>
                <a:schemeClr val="accent2">
                  <a:lumMod val="50000"/>
                </a:schemeClr>
              </a:solidFill>
            </a:ln>
          </p:spPr>
          <p:style>
            <a:lnRef idx="2">
              <a:schemeClr val="accent3">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86" name="TextBox 85"/>
            <p:cNvSpPr txBox="1"/>
            <p:nvPr/>
          </p:nvSpPr>
          <p:spPr>
            <a:xfrm>
              <a:off x="1380744" y="4263164"/>
              <a:ext cx="304892" cy="338554"/>
            </a:xfrm>
            <a:prstGeom prst="rect">
              <a:avLst/>
            </a:prstGeom>
            <a:noFill/>
          </p:spPr>
          <p:txBody>
            <a:bodyPr wrap="none" rtlCol="0">
              <a:spAutoFit/>
            </a:bodyPr>
            <a:lstStyle/>
            <a:p>
              <a:r>
                <a:rPr lang="en-US" sz="1600" dirty="0" smtClean="0">
                  <a:solidFill>
                    <a:schemeClr val="bg1">
                      <a:lumMod val="95000"/>
                      <a:lumOff val="5000"/>
                    </a:schemeClr>
                  </a:solidFill>
                  <a:latin typeface="Gotham Light" pitchFamily="50" charset="0"/>
                  <a:cs typeface="Gotham Light" pitchFamily="50" charset="0"/>
                </a:rPr>
                <a:t>7</a:t>
              </a:r>
              <a:endParaRPr lang="en-US" sz="1600" dirty="0">
                <a:solidFill>
                  <a:schemeClr val="bg1">
                    <a:lumMod val="95000"/>
                    <a:lumOff val="5000"/>
                  </a:schemeClr>
                </a:solidFill>
                <a:latin typeface="Gotham Light" pitchFamily="50" charset="0"/>
                <a:cs typeface="Gotham Light" pitchFamily="50" charset="0"/>
              </a:endParaRPr>
            </a:p>
          </p:txBody>
        </p:sp>
      </p:grpSp>
    </p:spTree>
    <p:extLst>
      <p:ext uri="{BB962C8B-B14F-4D97-AF65-F5344CB8AC3E}">
        <p14:creationId xmlns:p14="http://schemas.microsoft.com/office/powerpoint/2010/main" val="69542936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iterate type="lt">
                                    <p:tmPct val="0"/>
                                  </p:iterate>
                                  <p:childTnLst>
                                    <p:set>
                                      <p:cBhvr>
                                        <p:cTn id="6" dur="1" fill="hold">
                                          <p:stCondLst>
                                            <p:cond delay="0"/>
                                          </p:stCondLst>
                                        </p:cTn>
                                        <p:tgtEl>
                                          <p:spTgt spid="18">
                                            <p:bg/>
                                          </p:spTgt>
                                        </p:tgtEl>
                                        <p:attrNameLst>
                                          <p:attrName>style.visibility</p:attrName>
                                        </p:attrNameLst>
                                      </p:cBhvr>
                                      <p:to>
                                        <p:strVal val="visible"/>
                                      </p:to>
                                    </p:set>
                                    <p:anim calcmode="lin" valueType="num">
                                      <p:cBhvr>
                                        <p:cTn id="7" dur="600" fill="hold"/>
                                        <p:tgtEl>
                                          <p:spTgt spid="18">
                                            <p:bg/>
                                          </p:spTgt>
                                        </p:tgtEl>
                                        <p:attrNameLst>
                                          <p:attrName>ppt_w</p:attrName>
                                        </p:attrNameLst>
                                      </p:cBhvr>
                                      <p:tavLst>
                                        <p:tav tm="0">
                                          <p:val>
                                            <p:fltVal val="0"/>
                                          </p:val>
                                        </p:tav>
                                        <p:tav tm="100000">
                                          <p:val>
                                            <p:strVal val="#ppt_w"/>
                                          </p:val>
                                        </p:tav>
                                      </p:tavLst>
                                    </p:anim>
                                    <p:anim calcmode="lin" valueType="num">
                                      <p:cBhvr>
                                        <p:cTn id="8" dur="600" fill="hold"/>
                                        <p:tgtEl>
                                          <p:spTgt spid="18">
                                            <p:bg/>
                                          </p:spTgt>
                                        </p:tgtEl>
                                        <p:attrNameLst>
                                          <p:attrName>ppt_h</p:attrName>
                                        </p:attrNameLst>
                                      </p:cBhvr>
                                      <p:tavLst>
                                        <p:tav tm="0">
                                          <p:val>
                                            <p:fltVal val="0"/>
                                          </p:val>
                                        </p:tav>
                                        <p:tav tm="100000">
                                          <p:val>
                                            <p:strVal val="#ppt_h"/>
                                          </p:val>
                                        </p:tav>
                                      </p:tavLst>
                                    </p:anim>
                                    <p:animEffect transition="in" filter="fade">
                                      <p:cBhvr>
                                        <p:cTn id="9" dur="600"/>
                                        <p:tgtEl>
                                          <p:spTgt spid="18">
                                            <p:bg/>
                                          </p:spTgt>
                                        </p:tgtEl>
                                      </p:cBhvr>
                                    </p:animEffect>
                                  </p:childTnLst>
                                </p:cTn>
                              </p:par>
                              <p:par>
                                <p:cTn id="10" presetID="53" presetClass="entr" presetSubtype="16" fill="hold" grpId="0" nodeType="withEffect">
                                  <p:stCondLst>
                                    <p:cond delay="0"/>
                                  </p:stCondLst>
                                  <p:iterate type="lt">
                                    <p:tmPct val="0"/>
                                  </p:iterate>
                                  <p:childTnLst>
                                    <p:set>
                                      <p:cBhvr>
                                        <p:cTn id="11" dur="1" fill="hold">
                                          <p:stCondLst>
                                            <p:cond delay="0"/>
                                          </p:stCondLst>
                                        </p:cTn>
                                        <p:tgtEl>
                                          <p:spTgt spid="18">
                                            <p:txEl>
                                              <p:pRg st="0" end="0"/>
                                            </p:txEl>
                                          </p:spTgt>
                                        </p:tgtEl>
                                        <p:attrNameLst>
                                          <p:attrName>style.visibility</p:attrName>
                                        </p:attrNameLst>
                                      </p:cBhvr>
                                      <p:to>
                                        <p:strVal val="visible"/>
                                      </p:to>
                                    </p:set>
                                    <p:anim calcmode="lin" valueType="num">
                                      <p:cBhvr>
                                        <p:cTn id="12" dur="6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13" dur="600" fill="hold"/>
                                        <p:tgtEl>
                                          <p:spTgt spid="18">
                                            <p:txEl>
                                              <p:pRg st="0" end="0"/>
                                            </p:txEl>
                                          </p:spTgt>
                                        </p:tgtEl>
                                        <p:attrNameLst>
                                          <p:attrName>ppt_h</p:attrName>
                                        </p:attrNameLst>
                                      </p:cBhvr>
                                      <p:tavLst>
                                        <p:tav tm="0">
                                          <p:val>
                                            <p:fltVal val="0"/>
                                          </p:val>
                                        </p:tav>
                                        <p:tav tm="100000">
                                          <p:val>
                                            <p:strVal val="#ppt_h"/>
                                          </p:val>
                                        </p:tav>
                                      </p:tavLst>
                                    </p:anim>
                                    <p:animEffect transition="in" filter="fade">
                                      <p:cBhvr>
                                        <p:cTn id="14" dur="600"/>
                                        <p:tgtEl>
                                          <p:spTgt spid="18">
                                            <p:txEl>
                                              <p:pRg st="0" end="0"/>
                                            </p:txEl>
                                          </p:spTgt>
                                        </p:tgtEl>
                                      </p:cBhvr>
                                    </p:animEffect>
                                  </p:childTnLst>
                                </p:cTn>
                              </p:par>
                              <p:par>
                                <p:cTn id="15" presetID="42" presetClass="entr" presetSubtype="0" fill="hold" grpId="1" nodeType="withEffect">
                                  <p:stCondLst>
                                    <p:cond delay="0"/>
                                  </p:stCondLst>
                                  <p:iterate type="lt">
                                    <p:tmPct val="0"/>
                                  </p:iterate>
                                  <p:childTnLst>
                                    <p:set>
                                      <p:cBhvr>
                                        <p:cTn id="16" dur="1" fill="hold">
                                          <p:stCondLst>
                                            <p:cond delay="0"/>
                                          </p:stCondLst>
                                        </p:cTn>
                                        <p:tgtEl>
                                          <p:spTgt spid="18">
                                            <p:bg/>
                                          </p:spTgt>
                                        </p:tgtEl>
                                        <p:attrNameLst>
                                          <p:attrName>style.visibility</p:attrName>
                                        </p:attrNameLst>
                                      </p:cBhvr>
                                      <p:to>
                                        <p:strVal val="visible"/>
                                      </p:to>
                                    </p:set>
                                    <p:animEffect transition="in" filter="fade">
                                      <p:cBhvr>
                                        <p:cTn id="17" dur="600"/>
                                        <p:tgtEl>
                                          <p:spTgt spid="18">
                                            <p:bg/>
                                          </p:spTgt>
                                        </p:tgtEl>
                                      </p:cBhvr>
                                    </p:animEffect>
                                    <p:anim calcmode="lin" valueType="num">
                                      <p:cBhvr>
                                        <p:cTn id="18" dur="600" fill="hold"/>
                                        <p:tgtEl>
                                          <p:spTgt spid="18">
                                            <p:bg/>
                                          </p:spTgt>
                                        </p:tgtEl>
                                        <p:attrNameLst>
                                          <p:attrName>ppt_x</p:attrName>
                                        </p:attrNameLst>
                                      </p:cBhvr>
                                      <p:tavLst>
                                        <p:tav tm="0">
                                          <p:val>
                                            <p:strVal val="#ppt_x"/>
                                          </p:val>
                                        </p:tav>
                                        <p:tav tm="100000">
                                          <p:val>
                                            <p:strVal val="#ppt_x"/>
                                          </p:val>
                                        </p:tav>
                                      </p:tavLst>
                                    </p:anim>
                                    <p:anim calcmode="lin" valueType="num">
                                      <p:cBhvr>
                                        <p:cTn id="19" dur="600" fill="hold"/>
                                        <p:tgtEl>
                                          <p:spTgt spid="18">
                                            <p:bg/>
                                          </p:spTgt>
                                        </p:tgtEl>
                                        <p:attrNameLst>
                                          <p:attrName>ppt_y</p:attrName>
                                        </p:attrNameLst>
                                      </p:cBhvr>
                                      <p:tavLst>
                                        <p:tav tm="0">
                                          <p:val>
                                            <p:strVal val="#ppt_y+.1"/>
                                          </p:val>
                                        </p:tav>
                                        <p:tav tm="100000">
                                          <p:val>
                                            <p:strVal val="#ppt_y"/>
                                          </p:val>
                                        </p:tav>
                                      </p:tavLst>
                                    </p:anim>
                                  </p:childTnLst>
                                </p:cTn>
                              </p:par>
                              <p:par>
                                <p:cTn id="20" presetID="42" presetClass="entr" presetSubtype="0" fill="hold" grpId="1" nodeType="withEffect">
                                  <p:stCondLst>
                                    <p:cond delay="0"/>
                                  </p:stCondLst>
                                  <p:iterate type="lt">
                                    <p:tmPct val="0"/>
                                  </p:iterate>
                                  <p:childTnLst>
                                    <p:set>
                                      <p:cBhvr>
                                        <p:cTn id="21" dur="1" fill="hold">
                                          <p:stCondLst>
                                            <p:cond delay="0"/>
                                          </p:stCondLst>
                                        </p:cTn>
                                        <p:tgtEl>
                                          <p:spTgt spid="18">
                                            <p:txEl>
                                              <p:pRg st="0" end="0"/>
                                            </p:txEl>
                                          </p:spTgt>
                                        </p:tgtEl>
                                        <p:attrNameLst>
                                          <p:attrName>style.visibility</p:attrName>
                                        </p:attrNameLst>
                                      </p:cBhvr>
                                      <p:to>
                                        <p:strVal val="visible"/>
                                      </p:to>
                                    </p:set>
                                    <p:animEffect transition="in" filter="fade">
                                      <p:cBhvr>
                                        <p:cTn id="22" dur="600"/>
                                        <p:tgtEl>
                                          <p:spTgt spid="18">
                                            <p:txEl>
                                              <p:pRg st="0" end="0"/>
                                            </p:txEl>
                                          </p:spTgt>
                                        </p:tgtEl>
                                      </p:cBhvr>
                                    </p:animEffect>
                                    <p:anim calcmode="lin" valueType="num">
                                      <p:cBhvr>
                                        <p:cTn id="23" dur="6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24" dur="6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up)">
                                      <p:cBhvr>
                                        <p:cTn id="29" dur="500"/>
                                        <p:tgtEl>
                                          <p:spTgt spid="7"/>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88"/>
                                        </p:tgtEl>
                                        <p:attrNameLst>
                                          <p:attrName>style.visibility</p:attrName>
                                        </p:attrNameLst>
                                      </p:cBhvr>
                                      <p:to>
                                        <p:strVal val="visible"/>
                                      </p:to>
                                    </p:set>
                                    <p:animEffect transition="in" filter="wipe(left)">
                                      <p:cBhvr>
                                        <p:cTn id="33" dur="500"/>
                                        <p:tgtEl>
                                          <p:spTgt spid="8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500"/>
                                        <p:tgtEl>
                                          <p:spTgt spid="8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90"/>
                                        </p:tgtEl>
                                        <p:attrNameLst>
                                          <p:attrName>style.visibility</p:attrName>
                                        </p:attrNameLst>
                                      </p:cBhvr>
                                      <p:to>
                                        <p:strVal val="visible"/>
                                      </p:to>
                                    </p:set>
                                    <p:animEffect transition="in" filter="wipe(left)">
                                      <p:cBhvr>
                                        <p:cTn id="43" dur="500"/>
                                        <p:tgtEl>
                                          <p:spTgt spid="9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91"/>
                                        </p:tgtEl>
                                        <p:attrNameLst>
                                          <p:attrName>style.visibility</p:attrName>
                                        </p:attrNameLst>
                                      </p:cBhvr>
                                      <p:to>
                                        <p:strVal val="visible"/>
                                      </p:to>
                                    </p:set>
                                    <p:animEffect transition="in" filter="wipe(left)">
                                      <p:cBhvr>
                                        <p:cTn id="48" dur="500"/>
                                        <p:tgtEl>
                                          <p:spTgt spid="9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92"/>
                                        </p:tgtEl>
                                        <p:attrNameLst>
                                          <p:attrName>style.visibility</p:attrName>
                                        </p:attrNameLst>
                                      </p:cBhvr>
                                      <p:to>
                                        <p:strVal val="visible"/>
                                      </p:to>
                                    </p:set>
                                    <p:animEffect transition="in" filter="wipe(left)">
                                      <p:cBhvr>
                                        <p:cTn id="53" dur="500"/>
                                        <p:tgtEl>
                                          <p:spTgt spid="92"/>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93"/>
                                        </p:tgtEl>
                                        <p:attrNameLst>
                                          <p:attrName>style.visibility</p:attrName>
                                        </p:attrNameLst>
                                      </p:cBhvr>
                                      <p:to>
                                        <p:strVal val="visible"/>
                                      </p:to>
                                    </p:set>
                                    <p:animEffect transition="in" filter="wipe(left)">
                                      <p:cBhvr>
                                        <p:cTn id="58" dur="500"/>
                                        <p:tgtEl>
                                          <p:spTgt spid="93"/>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wipe(left)">
                                      <p:cBhvr>
                                        <p:cTn id="63"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allAtOnce" animBg="1"/>
      <p:bldP spid="18" grpId="1" build="allAtOnce"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4256398" y="105197"/>
            <a:ext cx="2677802" cy="4664161"/>
            <a:chOff x="4256398" y="105197"/>
            <a:chExt cx="2677802" cy="4664161"/>
          </a:xfrm>
        </p:grpSpPr>
        <p:pic>
          <p:nvPicPr>
            <p:cNvPr id="58" name="Picture 4" descr="C:\Users\Creative\Desktop\13278561_s.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0217"/>
            <a:stretch/>
          </p:blipFill>
          <p:spPr bwMode="auto">
            <a:xfrm>
              <a:off x="4256398" y="105197"/>
              <a:ext cx="2677799" cy="109011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descr="C:\Users\Creative\Desktop\13278561_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56401" y="1047750"/>
              <a:ext cx="2677799" cy="2915771"/>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C:\Users\Creative\Desktop\13278561_s.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0217"/>
            <a:stretch/>
          </p:blipFill>
          <p:spPr bwMode="auto">
            <a:xfrm>
              <a:off x="4256400" y="3703343"/>
              <a:ext cx="2677799" cy="1066015"/>
            </a:xfrm>
            <a:prstGeom prst="rect">
              <a:avLst/>
            </a:prstGeom>
            <a:noFill/>
            <a:extLst>
              <a:ext uri="{909E8E84-426E-40DD-AFC4-6F175D3DCCD1}">
                <a14:hiddenFill xmlns:a14="http://schemas.microsoft.com/office/drawing/2010/main">
                  <a:solidFill>
                    <a:srgbClr val="FFFFFF"/>
                  </a:solidFill>
                </a14:hiddenFill>
              </a:ext>
            </a:extLst>
          </p:spPr>
        </p:pic>
        <p:sp>
          <p:nvSpPr>
            <p:cNvPr id="50" name="Rectangle 49"/>
            <p:cNvSpPr/>
            <p:nvPr/>
          </p:nvSpPr>
          <p:spPr>
            <a:xfrm>
              <a:off x="4782312" y="2114550"/>
              <a:ext cx="1618488" cy="738664"/>
            </a:xfrm>
            <a:prstGeom prst="rect">
              <a:avLst/>
            </a:prstGeom>
          </p:spPr>
          <p:txBody>
            <a:bodyPr wrap="square">
              <a:spAutoFit/>
            </a:bodyPr>
            <a:lstStyle/>
            <a:p>
              <a:pPr algn="ctr"/>
              <a:r>
                <a:rPr lang="en-CA" sz="1400" dirty="0" smtClean="0">
                  <a:ln w="3175"/>
                  <a:solidFill>
                    <a:schemeClr val="bg1">
                      <a:lumMod val="95000"/>
                      <a:lumOff val="5000"/>
                    </a:schemeClr>
                  </a:solidFill>
                  <a:latin typeface="Gotham Bold" pitchFamily="50" charset="0"/>
                  <a:cs typeface="Gotham Bold" pitchFamily="50" charset="0"/>
                </a:rPr>
                <a:t>Offering a Laundry </a:t>
              </a:r>
              <a:r>
                <a:rPr lang="en-CA" sz="1400" dirty="0">
                  <a:ln w="3175"/>
                  <a:solidFill>
                    <a:schemeClr val="bg1">
                      <a:lumMod val="95000"/>
                      <a:lumOff val="5000"/>
                    </a:schemeClr>
                  </a:solidFill>
                  <a:latin typeface="Gotham Bold" pitchFamily="50" charset="0"/>
                  <a:cs typeface="Gotham Bold" pitchFamily="50" charset="0"/>
                </a:rPr>
                <a:t>List of </a:t>
              </a:r>
              <a:r>
                <a:rPr lang="en-CA" sz="1400" dirty="0" smtClean="0">
                  <a:ln w="3175"/>
                  <a:solidFill>
                    <a:schemeClr val="bg1">
                      <a:lumMod val="95000"/>
                      <a:lumOff val="5000"/>
                    </a:schemeClr>
                  </a:solidFill>
                  <a:latin typeface="Gotham Bold" pitchFamily="50" charset="0"/>
                  <a:cs typeface="Gotham Bold" pitchFamily="50" charset="0"/>
                </a:rPr>
                <a:t>Features</a:t>
              </a:r>
              <a:endParaRPr lang="en-US" sz="1400" dirty="0">
                <a:ln w="3175"/>
                <a:solidFill>
                  <a:schemeClr val="bg1">
                    <a:lumMod val="95000"/>
                    <a:lumOff val="5000"/>
                  </a:schemeClr>
                </a:solidFill>
                <a:latin typeface="Gotham Bold" pitchFamily="50" charset="0"/>
                <a:cs typeface="Gotham Bold" pitchFamily="50" charset="0"/>
              </a:endParaRPr>
            </a:p>
          </p:txBody>
        </p:sp>
      </p:grpSp>
      <p:grpSp>
        <p:nvGrpSpPr>
          <p:cNvPr id="5" name="Group 4"/>
          <p:cNvGrpSpPr/>
          <p:nvPr/>
        </p:nvGrpSpPr>
        <p:grpSpPr>
          <a:xfrm>
            <a:off x="1999404" y="105197"/>
            <a:ext cx="2677883" cy="4664161"/>
            <a:chOff x="1999404" y="105197"/>
            <a:chExt cx="2677883" cy="4664161"/>
          </a:xfrm>
        </p:grpSpPr>
        <p:pic>
          <p:nvPicPr>
            <p:cNvPr id="57" name="Picture 4" descr="C:\Users\Creative\Desktop\13278561_s.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0217"/>
            <a:stretch/>
          </p:blipFill>
          <p:spPr bwMode="auto">
            <a:xfrm>
              <a:off x="1999404" y="105197"/>
              <a:ext cx="2677799" cy="1401788"/>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C:\Users\Creative\Desktop\13278561_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9488" y="1292531"/>
              <a:ext cx="2677715" cy="2803891"/>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 descr="C:\Users\Creative\Desktop\13278561_s.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0217"/>
            <a:stretch/>
          </p:blipFill>
          <p:spPr bwMode="auto">
            <a:xfrm>
              <a:off x="1999488" y="3908231"/>
              <a:ext cx="2677799" cy="861127"/>
            </a:xfrm>
            <a:prstGeom prst="rect">
              <a:avLst/>
            </a:prstGeom>
            <a:noFill/>
            <a:extLst>
              <a:ext uri="{909E8E84-426E-40DD-AFC4-6F175D3DCCD1}">
                <a14:hiddenFill xmlns:a14="http://schemas.microsoft.com/office/drawing/2010/main">
                  <a:solidFill>
                    <a:srgbClr val="FFFFFF"/>
                  </a:solidFill>
                </a14:hiddenFill>
              </a:ext>
            </a:extLst>
          </p:spPr>
        </p:pic>
        <p:sp>
          <p:nvSpPr>
            <p:cNvPr id="49" name="Rectangle 48"/>
            <p:cNvSpPr/>
            <p:nvPr/>
          </p:nvSpPr>
          <p:spPr>
            <a:xfrm>
              <a:off x="2516951" y="2396290"/>
              <a:ext cx="1618488" cy="738664"/>
            </a:xfrm>
            <a:prstGeom prst="rect">
              <a:avLst/>
            </a:prstGeom>
          </p:spPr>
          <p:txBody>
            <a:bodyPr wrap="square">
              <a:spAutoFit/>
            </a:bodyPr>
            <a:lstStyle/>
            <a:p>
              <a:pPr algn="ctr"/>
              <a:r>
                <a:rPr lang="en-CA" sz="1400" dirty="0" smtClean="0">
                  <a:ln w="3175"/>
                  <a:solidFill>
                    <a:schemeClr val="bg1">
                      <a:lumMod val="95000"/>
                      <a:lumOff val="5000"/>
                    </a:schemeClr>
                  </a:solidFill>
                  <a:latin typeface="Gotham Bold" pitchFamily="50" charset="0"/>
                  <a:cs typeface="Gotham Bold" pitchFamily="50" charset="0"/>
                </a:rPr>
                <a:t>Using a Single </a:t>
              </a:r>
              <a:r>
                <a:rPr lang="en-CA" sz="1400" dirty="0">
                  <a:ln w="3175"/>
                  <a:solidFill>
                    <a:schemeClr val="bg1">
                      <a:lumMod val="95000"/>
                      <a:lumOff val="5000"/>
                    </a:schemeClr>
                  </a:solidFill>
                  <a:latin typeface="Gotham Bold" pitchFamily="50" charset="0"/>
                  <a:cs typeface="Gotham Bold" pitchFamily="50" charset="0"/>
                </a:rPr>
                <a:t>Large Block of Text </a:t>
              </a:r>
              <a:endParaRPr lang="en-US" sz="1400" dirty="0">
                <a:ln w="3175"/>
                <a:solidFill>
                  <a:schemeClr val="bg1">
                    <a:lumMod val="95000"/>
                    <a:lumOff val="5000"/>
                  </a:schemeClr>
                </a:solidFill>
                <a:latin typeface="Gotham Bold" pitchFamily="50" charset="0"/>
                <a:cs typeface="Gotham Bold" pitchFamily="50" charset="0"/>
              </a:endParaRPr>
            </a:p>
          </p:txBody>
        </p:sp>
      </p:grpSp>
      <p:sp>
        <p:nvSpPr>
          <p:cNvPr id="11" name="Content Placeholder 2"/>
          <p:cNvSpPr txBox="1">
            <a:spLocks/>
          </p:cNvSpPr>
          <p:nvPr/>
        </p:nvSpPr>
        <p:spPr>
          <a:xfrm>
            <a:off x="4135505" y="709253"/>
            <a:ext cx="7920880" cy="48605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2" indent="0">
              <a:lnSpc>
                <a:spcPct val="150000"/>
              </a:lnSpc>
              <a:spcBef>
                <a:spcPts val="100"/>
              </a:spcBef>
              <a:buClr>
                <a:srgbClr val="000000"/>
              </a:buClr>
              <a:buSzPct val="80000"/>
              <a:buNone/>
              <a:tabLst>
                <a:tab pos="336550" algn="l"/>
              </a:tabLst>
            </a:pPr>
            <a:endParaRPr lang="en-US" sz="1800" dirty="0">
              <a:ln w="3175">
                <a:noFill/>
              </a:ln>
              <a:solidFill>
                <a:schemeClr val="tx1">
                  <a:lumMod val="95000"/>
                  <a:lumOff val="5000"/>
                </a:schemeClr>
              </a:solidFill>
              <a:latin typeface="Eras Medium ITC" pitchFamily="34" charset="0"/>
            </a:endParaRPr>
          </a:p>
        </p:txBody>
      </p:sp>
      <p:sp>
        <p:nvSpPr>
          <p:cNvPr id="12" name="Content Placeholder 2"/>
          <p:cNvSpPr txBox="1">
            <a:spLocks/>
          </p:cNvSpPr>
          <p:nvPr/>
        </p:nvSpPr>
        <p:spPr>
          <a:xfrm>
            <a:off x="972652" y="2318505"/>
            <a:ext cx="7920880" cy="48605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2" indent="0">
              <a:lnSpc>
                <a:spcPct val="150000"/>
              </a:lnSpc>
              <a:spcBef>
                <a:spcPts val="100"/>
              </a:spcBef>
              <a:buClr>
                <a:srgbClr val="000000"/>
              </a:buClr>
              <a:buSzPct val="80000"/>
              <a:buNone/>
              <a:tabLst>
                <a:tab pos="336550" algn="l"/>
              </a:tabLst>
            </a:pPr>
            <a:endParaRPr lang="en-US" sz="1800" dirty="0">
              <a:ln w="3175">
                <a:noFill/>
              </a:ln>
              <a:solidFill>
                <a:schemeClr val="tx1">
                  <a:lumMod val="95000"/>
                  <a:lumOff val="5000"/>
                </a:schemeClr>
              </a:solidFill>
              <a:latin typeface="Eras Medium ITC" pitchFamily="34" charset="0"/>
            </a:endParaRPr>
          </a:p>
        </p:txBody>
      </p:sp>
      <p:sp>
        <p:nvSpPr>
          <p:cNvPr id="13" name="Content Placeholder 2"/>
          <p:cNvSpPr txBox="1">
            <a:spLocks/>
          </p:cNvSpPr>
          <p:nvPr/>
        </p:nvSpPr>
        <p:spPr>
          <a:xfrm>
            <a:off x="990547" y="2799377"/>
            <a:ext cx="7920880" cy="48605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2" indent="0">
              <a:lnSpc>
                <a:spcPct val="150000"/>
              </a:lnSpc>
              <a:spcBef>
                <a:spcPts val="100"/>
              </a:spcBef>
              <a:buClr>
                <a:srgbClr val="000000"/>
              </a:buClr>
              <a:buSzPct val="80000"/>
              <a:buNone/>
              <a:tabLst>
                <a:tab pos="336550" algn="l"/>
              </a:tabLst>
            </a:pPr>
            <a:endParaRPr lang="en-US" sz="1800" dirty="0">
              <a:ln w="3175">
                <a:noFill/>
              </a:ln>
              <a:solidFill>
                <a:schemeClr val="tx1">
                  <a:lumMod val="95000"/>
                  <a:lumOff val="5000"/>
                </a:schemeClr>
              </a:solidFill>
              <a:latin typeface="Eras Medium ITC" pitchFamily="34" charset="0"/>
            </a:endParaRPr>
          </a:p>
        </p:txBody>
      </p:sp>
      <p:sp>
        <p:nvSpPr>
          <p:cNvPr id="14" name="Content Placeholder 2"/>
          <p:cNvSpPr txBox="1">
            <a:spLocks/>
          </p:cNvSpPr>
          <p:nvPr/>
        </p:nvSpPr>
        <p:spPr>
          <a:xfrm>
            <a:off x="1008442" y="3281070"/>
            <a:ext cx="7920880" cy="48605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2" indent="0">
              <a:lnSpc>
                <a:spcPct val="150000"/>
              </a:lnSpc>
              <a:spcBef>
                <a:spcPts val="100"/>
              </a:spcBef>
              <a:buClr>
                <a:srgbClr val="000000"/>
              </a:buClr>
              <a:buSzPct val="80000"/>
              <a:buNone/>
              <a:tabLst>
                <a:tab pos="336550" algn="l"/>
              </a:tabLst>
            </a:pPr>
            <a:endParaRPr lang="en-US" sz="1800" dirty="0">
              <a:ln w="3175">
                <a:noFill/>
              </a:ln>
              <a:solidFill>
                <a:schemeClr val="tx1">
                  <a:lumMod val="95000"/>
                  <a:lumOff val="5000"/>
                </a:schemeClr>
              </a:solidFill>
              <a:latin typeface="Eras Medium ITC" pitchFamily="34" charset="0"/>
            </a:endParaRPr>
          </a:p>
        </p:txBody>
      </p:sp>
      <p:sp>
        <p:nvSpPr>
          <p:cNvPr id="15" name="Content Placeholder 2"/>
          <p:cNvSpPr txBox="1">
            <a:spLocks/>
          </p:cNvSpPr>
          <p:nvPr/>
        </p:nvSpPr>
        <p:spPr>
          <a:xfrm>
            <a:off x="1011823" y="3757579"/>
            <a:ext cx="8312705" cy="48605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2" indent="0">
              <a:lnSpc>
                <a:spcPct val="150000"/>
              </a:lnSpc>
              <a:spcBef>
                <a:spcPts val="100"/>
              </a:spcBef>
              <a:buClr>
                <a:srgbClr val="000000"/>
              </a:buClr>
              <a:buSzPct val="80000"/>
              <a:buNone/>
              <a:tabLst>
                <a:tab pos="336550" algn="l"/>
              </a:tabLst>
            </a:pPr>
            <a:endParaRPr lang="en-US" sz="1800" dirty="0">
              <a:ln w="3175">
                <a:noFill/>
              </a:ln>
              <a:solidFill>
                <a:schemeClr val="tx1">
                  <a:lumMod val="95000"/>
                  <a:lumOff val="5000"/>
                </a:schemeClr>
              </a:solidFill>
              <a:latin typeface="Eras Medium ITC" pitchFamily="34" charset="0"/>
            </a:endParaRPr>
          </a:p>
        </p:txBody>
      </p:sp>
      <p:sp>
        <p:nvSpPr>
          <p:cNvPr id="16" name="Content Placeholder 2"/>
          <p:cNvSpPr txBox="1">
            <a:spLocks/>
          </p:cNvSpPr>
          <p:nvPr/>
        </p:nvSpPr>
        <p:spPr>
          <a:xfrm>
            <a:off x="1011823" y="4209932"/>
            <a:ext cx="8456721" cy="48605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2" indent="0">
              <a:lnSpc>
                <a:spcPct val="150000"/>
              </a:lnSpc>
              <a:spcBef>
                <a:spcPts val="100"/>
              </a:spcBef>
              <a:buClr>
                <a:srgbClr val="000000"/>
              </a:buClr>
              <a:buSzPct val="80000"/>
              <a:buNone/>
              <a:tabLst>
                <a:tab pos="336550" algn="l"/>
              </a:tabLst>
            </a:pPr>
            <a:endParaRPr lang="en-US" sz="1800" dirty="0">
              <a:ln w="3175">
                <a:noFill/>
              </a:ln>
              <a:solidFill>
                <a:schemeClr val="tx1">
                  <a:lumMod val="95000"/>
                  <a:lumOff val="5000"/>
                </a:schemeClr>
              </a:solidFill>
              <a:latin typeface="Eras Medium ITC" pitchFamily="34" charset="0"/>
            </a:endParaRPr>
          </a:p>
        </p:txBody>
      </p:sp>
      <p:grpSp>
        <p:nvGrpSpPr>
          <p:cNvPr id="61" name="Group 60"/>
          <p:cNvGrpSpPr/>
          <p:nvPr/>
        </p:nvGrpSpPr>
        <p:grpSpPr>
          <a:xfrm>
            <a:off x="6599462" y="105197"/>
            <a:ext cx="2678542" cy="4664161"/>
            <a:chOff x="6599462" y="105197"/>
            <a:chExt cx="2678542" cy="4664161"/>
          </a:xfrm>
        </p:grpSpPr>
        <p:pic>
          <p:nvPicPr>
            <p:cNvPr id="59" name="Picture 4" descr="C:\Users\Creative\Desktop\13278561_s.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0217"/>
            <a:stretch/>
          </p:blipFill>
          <p:spPr bwMode="auto">
            <a:xfrm>
              <a:off x="6600205" y="105197"/>
              <a:ext cx="2677799" cy="847083"/>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6599462" y="916978"/>
              <a:ext cx="2677799" cy="3852380"/>
              <a:chOff x="6599462" y="916978"/>
              <a:chExt cx="2677799" cy="3852380"/>
            </a:xfrm>
          </p:grpSpPr>
          <p:pic>
            <p:nvPicPr>
              <p:cNvPr id="44" name="Picture 4" descr="C:\Users\Creative\Desktop\13278561_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99462" y="916978"/>
                <a:ext cx="2677715" cy="2803891"/>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 descr="C:\Users\Creative\Desktop\13278561_s.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0217"/>
              <a:stretch/>
            </p:blipFill>
            <p:spPr bwMode="auto">
              <a:xfrm>
                <a:off x="6599462" y="3479790"/>
                <a:ext cx="2677799" cy="1289568"/>
              </a:xfrm>
              <a:prstGeom prst="rect">
                <a:avLst/>
              </a:prstGeom>
              <a:noFill/>
              <a:extLst>
                <a:ext uri="{909E8E84-426E-40DD-AFC4-6F175D3DCCD1}">
                  <a14:hiddenFill xmlns:a14="http://schemas.microsoft.com/office/drawing/2010/main">
                    <a:solidFill>
                      <a:srgbClr val="FFFFFF"/>
                    </a:solidFill>
                  </a14:hiddenFill>
                </a:ext>
              </a:extLst>
            </p:spPr>
          </p:pic>
          <p:sp>
            <p:nvSpPr>
              <p:cNvPr id="51" name="Rectangle 50"/>
              <p:cNvSpPr/>
              <p:nvPr/>
            </p:nvSpPr>
            <p:spPr>
              <a:xfrm>
                <a:off x="7074743" y="2038350"/>
                <a:ext cx="1764457" cy="738664"/>
              </a:xfrm>
              <a:prstGeom prst="rect">
                <a:avLst/>
              </a:prstGeom>
            </p:spPr>
            <p:txBody>
              <a:bodyPr wrap="square">
                <a:spAutoFit/>
              </a:bodyPr>
              <a:lstStyle/>
              <a:p>
                <a:pPr algn="ctr"/>
                <a:r>
                  <a:rPr lang="en-CA" sz="1400" dirty="0" smtClean="0">
                    <a:ln w="3175"/>
                    <a:solidFill>
                      <a:schemeClr val="bg1">
                        <a:lumMod val="95000"/>
                        <a:lumOff val="5000"/>
                      </a:schemeClr>
                    </a:solidFill>
                    <a:latin typeface="Gotham Bold" pitchFamily="50" charset="0"/>
                    <a:cs typeface="Gotham Bold" pitchFamily="50" charset="0"/>
                  </a:rPr>
                  <a:t>Providing No Clear Benefit To Clients</a:t>
                </a:r>
                <a:endParaRPr lang="en-US" sz="1400" dirty="0">
                  <a:ln w="3175"/>
                  <a:solidFill>
                    <a:schemeClr val="bg1">
                      <a:lumMod val="95000"/>
                      <a:lumOff val="5000"/>
                    </a:schemeClr>
                  </a:solidFill>
                  <a:latin typeface="Gotham Bold" pitchFamily="50" charset="0"/>
                  <a:cs typeface="Gotham Bold" pitchFamily="50" charset="0"/>
                </a:endParaRPr>
              </a:p>
            </p:txBody>
          </p:sp>
        </p:grpSp>
      </p:grpSp>
      <p:grpSp>
        <p:nvGrpSpPr>
          <p:cNvPr id="60" name="Group 59"/>
          <p:cNvGrpSpPr/>
          <p:nvPr/>
        </p:nvGrpSpPr>
        <p:grpSpPr>
          <a:xfrm>
            <a:off x="-232824" y="107232"/>
            <a:ext cx="2681543" cy="4662126"/>
            <a:chOff x="-232824" y="107232"/>
            <a:chExt cx="2681543" cy="4662126"/>
          </a:xfrm>
        </p:grpSpPr>
        <p:grpSp>
          <p:nvGrpSpPr>
            <p:cNvPr id="3" name="Group 2"/>
            <p:cNvGrpSpPr/>
            <p:nvPr/>
          </p:nvGrpSpPr>
          <p:grpSpPr>
            <a:xfrm>
              <a:off x="-232824" y="107232"/>
              <a:ext cx="2681543" cy="4662126"/>
              <a:chOff x="-216408" y="105197"/>
              <a:chExt cx="2681543" cy="4662126"/>
            </a:xfrm>
          </p:grpSpPr>
          <p:pic>
            <p:nvPicPr>
              <p:cNvPr id="56" name="Picture 4" descr="C:\Users\Creative\Desktop\13278561_s.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0217"/>
              <a:stretch/>
            </p:blipFill>
            <p:spPr bwMode="auto">
              <a:xfrm>
                <a:off x="-212664" y="105197"/>
                <a:ext cx="2677799" cy="139975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Creative\Desktop\13278561_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408" y="1504950"/>
                <a:ext cx="2677799" cy="2803978"/>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C:\Users\Creative\Desktop\13278561_s.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0217"/>
              <a:stretch/>
            </p:blipFill>
            <p:spPr bwMode="auto">
              <a:xfrm>
                <a:off x="-216408" y="4097184"/>
                <a:ext cx="2677799" cy="670139"/>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Rectangle 1"/>
            <p:cNvSpPr/>
            <p:nvPr/>
          </p:nvSpPr>
          <p:spPr>
            <a:xfrm>
              <a:off x="292608" y="2518886"/>
              <a:ext cx="1618488" cy="738664"/>
            </a:xfrm>
            <a:prstGeom prst="rect">
              <a:avLst/>
            </a:prstGeom>
          </p:spPr>
          <p:txBody>
            <a:bodyPr wrap="square">
              <a:spAutoFit/>
            </a:bodyPr>
            <a:lstStyle/>
            <a:p>
              <a:pPr lvl="0" algn="ctr"/>
              <a:r>
                <a:rPr lang="en-CA" sz="1400" dirty="0" smtClean="0">
                  <a:ln w="3175"/>
                  <a:solidFill>
                    <a:schemeClr val="bg1">
                      <a:lumMod val="95000"/>
                      <a:lumOff val="5000"/>
                    </a:schemeClr>
                  </a:solidFill>
                  <a:latin typeface="Gotham Bold" pitchFamily="50" charset="0"/>
                  <a:cs typeface="Gotham Bold" pitchFamily="50" charset="0"/>
                </a:rPr>
                <a:t>Being Superficially </a:t>
              </a:r>
              <a:r>
                <a:rPr lang="en-CA" sz="1400" dirty="0">
                  <a:ln w="3175"/>
                  <a:solidFill>
                    <a:schemeClr val="bg1">
                      <a:lumMod val="95000"/>
                      <a:lumOff val="5000"/>
                    </a:schemeClr>
                  </a:solidFill>
                  <a:latin typeface="Gotham Bold" pitchFamily="50" charset="0"/>
                  <a:cs typeface="Gotham Bold" pitchFamily="50" charset="0"/>
                </a:rPr>
                <a:t>Compassionate</a:t>
              </a:r>
              <a:endParaRPr lang="en-US" sz="1400" dirty="0">
                <a:ln w="3175"/>
                <a:solidFill>
                  <a:schemeClr val="bg1">
                    <a:lumMod val="95000"/>
                    <a:lumOff val="5000"/>
                  </a:schemeClr>
                </a:solidFill>
                <a:latin typeface="Gotham Bold" pitchFamily="50" charset="0"/>
                <a:cs typeface="Gotham Bold" pitchFamily="50" charset="0"/>
              </a:endParaRPr>
            </a:p>
          </p:txBody>
        </p:sp>
      </p:grpSp>
      <p:sp>
        <p:nvSpPr>
          <p:cNvPr id="4" name="Title 2"/>
          <p:cNvSpPr txBox="1">
            <a:spLocks/>
          </p:cNvSpPr>
          <p:nvPr/>
        </p:nvSpPr>
        <p:spPr>
          <a:xfrm rot="21310399">
            <a:off x="-483666" y="377443"/>
            <a:ext cx="9825138" cy="914400"/>
          </a:xfrm>
          <a:prstGeom prst="rect">
            <a:avLst/>
          </a:prstGeom>
          <a:blipFill>
            <a:blip r:embed="rId4" cstate="print"/>
            <a:stretch>
              <a:fillRect/>
            </a:stretch>
          </a:blipFill>
        </p:spPr>
        <p:txBody>
          <a:bodyPr vert="horz" lIns="365760" tIns="45720" rIns="91440" bIns="45720" rtlCol="0" anchor="ctr">
            <a:normAutofit/>
          </a:bodyPr>
          <a:lstStyle>
            <a:lvl1pPr algn="ctr">
              <a:spcBef>
                <a:spcPct val="0"/>
              </a:spcBef>
              <a:buNone/>
              <a:defRPr lang="en-US" sz="3200" b="1" dirty="0">
                <a:effectLst>
                  <a:outerShdw blurRad="50800" dist="25400" dir="5400000" algn="t" rotWithShape="0">
                    <a:prstClr val="black">
                      <a:alpha val="40000"/>
                    </a:prstClr>
                  </a:outerShdw>
                </a:effectLst>
                <a:latin typeface="Gotham Light" pitchFamily="50" charset="0"/>
                <a:ea typeface="+mj-ea"/>
                <a:cs typeface="Gotham Light" pitchFamily="50" charset="0"/>
              </a:defRPr>
            </a:lvl1pPr>
          </a:lstStyle>
          <a:p>
            <a:r>
              <a:rPr lang="en-CA" dirty="0" smtClean="0"/>
              <a:t>AVOID THESE</a:t>
            </a:r>
            <a:r>
              <a:rPr lang="en-US" dirty="0" smtClean="0"/>
              <a:t> </a:t>
            </a:r>
            <a:r>
              <a:rPr lang="en-CA" dirty="0" smtClean="0">
                <a:latin typeface="Gotham Bold" pitchFamily="50" charset="0"/>
                <a:cs typeface="Gotham Bold" pitchFamily="50" charset="0"/>
              </a:rPr>
              <a:t>COMMON MISTAKES…</a:t>
            </a:r>
            <a:endParaRPr lang="en-US" dirty="0">
              <a:latin typeface="Gotham Bold" pitchFamily="50" charset="0"/>
              <a:cs typeface="Gotham Bold" pitchFamily="50" charset="0"/>
            </a:endParaRPr>
          </a:p>
        </p:txBody>
      </p:sp>
      <p:grpSp>
        <p:nvGrpSpPr>
          <p:cNvPr id="6" name="Group 5"/>
          <p:cNvGrpSpPr/>
          <p:nvPr/>
        </p:nvGrpSpPr>
        <p:grpSpPr>
          <a:xfrm>
            <a:off x="7755465" y="4072800"/>
            <a:ext cx="1380744" cy="1078992"/>
            <a:chOff x="7755465" y="4072800"/>
            <a:chExt cx="1380744" cy="1078992"/>
          </a:xfrm>
        </p:grpSpPr>
        <p:sp>
          <p:nvSpPr>
            <p:cNvPr id="7" name="Round Same Side Corner Rectangle 6"/>
            <p:cNvSpPr/>
            <p:nvPr/>
          </p:nvSpPr>
          <p:spPr>
            <a:xfrm>
              <a:off x="7755465" y="4072800"/>
              <a:ext cx="1380744" cy="1078992"/>
            </a:xfrm>
            <a:prstGeom prst="round2SameRect">
              <a:avLst>
                <a:gd name="adj1" fmla="val 11812"/>
                <a:gd name="adj2" fmla="val 809"/>
              </a:avLst>
            </a:prstGeom>
            <a:solidFill>
              <a:schemeClr val="tx1"/>
            </a:solidFill>
            <a:ln>
              <a:solidFill>
                <a:schemeClr val="accent5">
                  <a:lumMod val="7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3" descr="C:\Users\Creative\Desktop\FINAL_Partners_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8600" y="4171455"/>
              <a:ext cx="1144588" cy="97054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6531222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iterate type="lt">
                                    <p:tmPct val="0"/>
                                  </p:iterate>
                                  <p:childTnLst>
                                    <p:set>
                                      <p:cBhvr>
                                        <p:cTn id="6" dur="1" fill="hold">
                                          <p:stCondLst>
                                            <p:cond delay="0"/>
                                          </p:stCondLst>
                                        </p:cTn>
                                        <p:tgtEl>
                                          <p:spTgt spid="4">
                                            <p:bg/>
                                          </p:spTgt>
                                        </p:tgtEl>
                                        <p:attrNameLst>
                                          <p:attrName>style.visibility</p:attrName>
                                        </p:attrNameLst>
                                      </p:cBhvr>
                                      <p:to>
                                        <p:strVal val="visible"/>
                                      </p:to>
                                    </p:set>
                                    <p:anim calcmode="lin" valueType="num">
                                      <p:cBhvr>
                                        <p:cTn id="7" dur="600" fill="hold"/>
                                        <p:tgtEl>
                                          <p:spTgt spid="4">
                                            <p:bg/>
                                          </p:spTgt>
                                        </p:tgtEl>
                                        <p:attrNameLst>
                                          <p:attrName>ppt_w</p:attrName>
                                        </p:attrNameLst>
                                      </p:cBhvr>
                                      <p:tavLst>
                                        <p:tav tm="0">
                                          <p:val>
                                            <p:fltVal val="0"/>
                                          </p:val>
                                        </p:tav>
                                        <p:tav tm="100000">
                                          <p:val>
                                            <p:strVal val="#ppt_w"/>
                                          </p:val>
                                        </p:tav>
                                      </p:tavLst>
                                    </p:anim>
                                    <p:anim calcmode="lin" valueType="num">
                                      <p:cBhvr>
                                        <p:cTn id="8" dur="600" fill="hold"/>
                                        <p:tgtEl>
                                          <p:spTgt spid="4">
                                            <p:bg/>
                                          </p:spTgt>
                                        </p:tgtEl>
                                        <p:attrNameLst>
                                          <p:attrName>ppt_h</p:attrName>
                                        </p:attrNameLst>
                                      </p:cBhvr>
                                      <p:tavLst>
                                        <p:tav tm="0">
                                          <p:val>
                                            <p:fltVal val="0"/>
                                          </p:val>
                                        </p:tav>
                                        <p:tav tm="100000">
                                          <p:val>
                                            <p:strVal val="#ppt_h"/>
                                          </p:val>
                                        </p:tav>
                                      </p:tavLst>
                                    </p:anim>
                                    <p:animEffect transition="in" filter="fade">
                                      <p:cBhvr>
                                        <p:cTn id="9" dur="600"/>
                                        <p:tgtEl>
                                          <p:spTgt spid="4">
                                            <p:bg/>
                                          </p:spTgt>
                                        </p:tgtEl>
                                      </p:cBhvr>
                                    </p:animEffect>
                                  </p:childTnLst>
                                </p:cTn>
                              </p:par>
                              <p:par>
                                <p:cTn id="10" presetID="53" presetClass="entr" presetSubtype="16" fill="hold" grpId="0" nodeType="withEffect">
                                  <p:stCondLst>
                                    <p:cond delay="0"/>
                                  </p:stCondLst>
                                  <p:iterate type="lt">
                                    <p:tmPct val="0"/>
                                  </p:iterate>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6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3" dur="6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4" dur="600"/>
                                        <p:tgtEl>
                                          <p:spTgt spid="4">
                                            <p:txEl>
                                              <p:pRg st="0" end="0"/>
                                            </p:txEl>
                                          </p:spTgt>
                                        </p:tgtEl>
                                      </p:cBhvr>
                                    </p:animEffect>
                                  </p:childTnLst>
                                </p:cTn>
                              </p:par>
                              <p:par>
                                <p:cTn id="15" presetID="42" presetClass="entr" presetSubtype="0" fill="hold" grpId="1" nodeType="withEffect">
                                  <p:stCondLst>
                                    <p:cond delay="0"/>
                                  </p:stCondLst>
                                  <p:iterate type="lt">
                                    <p:tmPct val="0"/>
                                  </p:iterate>
                                  <p:childTnLst>
                                    <p:set>
                                      <p:cBhvr>
                                        <p:cTn id="16" dur="1" fill="hold">
                                          <p:stCondLst>
                                            <p:cond delay="0"/>
                                          </p:stCondLst>
                                        </p:cTn>
                                        <p:tgtEl>
                                          <p:spTgt spid="4">
                                            <p:bg/>
                                          </p:spTgt>
                                        </p:tgtEl>
                                        <p:attrNameLst>
                                          <p:attrName>style.visibility</p:attrName>
                                        </p:attrNameLst>
                                      </p:cBhvr>
                                      <p:to>
                                        <p:strVal val="visible"/>
                                      </p:to>
                                    </p:set>
                                    <p:animEffect transition="in" filter="fade">
                                      <p:cBhvr>
                                        <p:cTn id="17" dur="600"/>
                                        <p:tgtEl>
                                          <p:spTgt spid="4">
                                            <p:bg/>
                                          </p:spTgt>
                                        </p:tgtEl>
                                      </p:cBhvr>
                                    </p:animEffect>
                                    <p:anim calcmode="lin" valueType="num">
                                      <p:cBhvr>
                                        <p:cTn id="18" dur="600" fill="hold"/>
                                        <p:tgtEl>
                                          <p:spTgt spid="4">
                                            <p:bg/>
                                          </p:spTgt>
                                        </p:tgtEl>
                                        <p:attrNameLst>
                                          <p:attrName>ppt_x</p:attrName>
                                        </p:attrNameLst>
                                      </p:cBhvr>
                                      <p:tavLst>
                                        <p:tav tm="0">
                                          <p:val>
                                            <p:strVal val="#ppt_x"/>
                                          </p:val>
                                        </p:tav>
                                        <p:tav tm="100000">
                                          <p:val>
                                            <p:strVal val="#ppt_x"/>
                                          </p:val>
                                        </p:tav>
                                      </p:tavLst>
                                    </p:anim>
                                    <p:anim calcmode="lin" valueType="num">
                                      <p:cBhvr>
                                        <p:cTn id="19" dur="600" fill="hold"/>
                                        <p:tgtEl>
                                          <p:spTgt spid="4">
                                            <p:bg/>
                                          </p:spTgt>
                                        </p:tgtEl>
                                        <p:attrNameLst>
                                          <p:attrName>ppt_y</p:attrName>
                                        </p:attrNameLst>
                                      </p:cBhvr>
                                      <p:tavLst>
                                        <p:tav tm="0">
                                          <p:val>
                                            <p:strVal val="#ppt_y+.1"/>
                                          </p:val>
                                        </p:tav>
                                        <p:tav tm="100000">
                                          <p:val>
                                            <p:strVal val="#ppt_y"/>
                                          </p:val>
                                        </p:tav>
                                      </p:tavLst>
                                    </p:anim>
                                  </p:childTnLst>
                                </p:cTn>
                              </p:par>
                              <p:par>
                                <p:cTn id="20" presetID="42" presetClass="entr" presetSubtype="0" fill="hold" grpId="1" nodeType="withEffect">
                                  <p:stCondLst>
                                    <p:cond delay="0"/>
                                  </p:stCondLst>
                                  <p:iterate type="lt">
                                    <p:tmPct val="0"/>
                                  </p:iterate>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600"/>
                                        <p:tgtEl>
                                          <p:spTgt spid="4">
                                            <p:txEl>
                                              <p:pRg st="0" end="0"/>
                                            </p:txEl>
                                          </p:spTgt>
                                        </p:tgtEl>
                                      </p:cBhvr>
                                    </p:animEffect>
                                    <p:anim calcmode="lin" valueType="num">
                                      <p:cBhvr>
                                        <p:cTn id="23" dur="6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4" dur="6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60"/>
                                        </p:tgtEl>
                                        <p:attrNameLst>
                                          <p:attrName>style.visibility</p:attrName>
                                        </p:attrNameLst>
                                      </p:cBhvr>
                                      <p:to>
                                        <p:strVal val="visible"/>
                                      </p:to>
                                    </p:set>
                                    <p:animEffect transition="in" filter="wipe(down)">
                                      <p:cBhvr>
                                        <p:cTn id="29" dur="500"/>
                                        <p:tgtEl>
                                          <p:spTgt spid="6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down)">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down)">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61"/>
                                        </p:tgtEl>
                                        <p:attrNameLst>
                                          <p:attrName>style.visibility</p:attrName>
                                        </p:attrNameLst>
                                      </p:cBhvr>
                                      <p:to>
                                        <p:strVal val="visible"/>
                                      </p:to>
                                    </p:set>
                                    <p:animEffect transition="in" filter="wipe(down)">
                                      <p:cBhvr>
                                        <p:cTn id="44"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4" grpId="1" build="allAtOnce"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Creative\Desktop\darkUwoodUtextur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4281"/>
          <a:stretch/>
        </p:blipFill>
        <p:spPr bwMode="auto">
          <a:xfrm>
            <a:off x="-10930" y="117110"/>
            <a:ext cx="9154930" cy="4645152"/>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5905"/>
          <a:stretch/>
        </p:blipFill>
        <p:spPr bwMode="auto">
          <a:xfrm>
            <a:off x="395990" y="423160"/>
            <a:ext cx="8382000" cy="4053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676400" y="1885950"/>
            <a:ext cx="3161571" cy="369332"/>
          </a:xfrm>
          <a:prstGeom prst="rect">
            <a:avLst/>
          </a:prstGeom>
          <a:noFill/>
          <a:effectLst>
            <a:outerShdw blurRad="50800" dist="38100" dir="5400000" algn="t" rotWithShape="0">
              <a:prstClr val="black">
                <a:alpha val="40000"/>
              </a:prstClr>
            </a:outerShdw>
          </a:effectLst>
        </p:spPr>
        <p:txBody>
          <a:bodyPr wrap="none" rtlCol="0">
            <a:spAutoFit/>
          </a:bodyPr>
          <a:lstStyle/>
          <a:p>
            <a:r>
              <a:rPr lang="en-CA" b="1" dirty="0" smtClean="0">
                <a:latin typeface="Gotham Book" pitchFamily="50" charset="0"/>
                <a:cs typeface="Gotham Book" pitchFamily="50" charset="0"/>
              </a:rPr>
              <a:t>Search For Your Practice</a:t>
            </a:r>
            <a:endParaRPr lang="en-CA" b="1" dirty="0">
              <a:latin typeface="Gotham Book" pitchFamily="50" charset="0"/>
              <a:cs typeface="Gotham Book" pitchFamily="50" charset="0"/>
            </a:endParaRPr>
          </a:p>
        </p:txBody>
      </p:sp>
      <p:sp>
        <p:nvSpPr>
          <p:cNvPr id="6" name="TextBox 5"/>
          <p:cNvSpPr txBox="1"/>
          <p:nvPr/>
        </p:nvSpPr>
        <p:spPr>
          <a:xfrm>
            <a:off x="1600200" y="2724150"/>
            <a:ext cx="2985497" cy="369332"/>
          </a:xfrm>
          <a:prstGeom prst="rect">
            <a:avLst/>
          </a:prstGeom>
          <a:noFill/>
          <a:effectLst>
            <a:outerShdw blurRad="50800" dist="38100" dir="5400000" algn="t" rotWithShape="0">
              <a:prstClr val="black">
                <a:alpha val="40000"/>
              </a:prstClr>
            </a:outerShdw>
          </a:effectLst>
        </p:spPr>
        <p:txBody>
          <a:bodyPr wrap="none" rtlCol="0">
            <a:spAutoFit/>
          </a:bodyPr>
          <a:lstStyle>
            <a:defPPr>
              <a:defRPr lang="en-US"/>
            </a:defPPr>
            <a:lvl1pPr>
              <a:defRPr>
                <a:latin typeface="Gotham Light" pitchFamily="50" charset="0"/>
                <a:cs typeface="Gotham Light" pitchFamily="50" charset="0"/>
              </a:defRPr>
            </a:lvl1pPr>
          </a:lstStyle>
          <a:p>
            <a:r>
              <a:rPr lang="en-CA" b="1" dirty="0">
                <a:latin typeface="Gotham Book" pitchFamily="50" charset="0"/>
                <a:cs typeface="Gotham Book" pitchFamily="50" charset="0"/>
              </a:rPr>
              <a:t>Create Your </a:t>
            </a:r>
            <a:r>
              <a:rPr lang="en-CA" b="1" dirty="0" err="1">
                <a:latin typeface="Gotham Book" pitchFamily="50" charset="0"/>
                <a:cs typeface="Gotham Book" pitchFamily="50" charset="0"/>
              </a:rPr>
              <a:t>BoilerPlate</a:t>
            </a:r>
            <a:endParaRPr lang="en-CA" b="1" dirty="0">
              <a:latin typeface="Gotham Book" pitchFamily="50" charset="0"/>
              <a:cs typeface="Gotham Book" pitchFamily="50" charset="0"/>
            </a:endParaRPr>
          </a:p>
        </p:txBody>
      </p:sp>
      <p:sp>
        <p:nvSpPr>
          <p:cNvPr id="7" name="TextBox 6"/>
          <p:cNvSpPr txBox="1"/>
          <p:nvPr/>
        </p:nvSpPr>
        <p:spPr>
          <a:xfrm>
            <a:off x="5867400" y="2038350"/>
            <a:ext cx="2626553" cy="400110"/>
          </a:xfrm>
          <a:prstGeom prst="rect">
            <a:avLst/>
          </a:prstGeom>
          <a:noFill/>
        </p:spPr>
        <p:txBody>
          <a:bodyPr wrap="none" rtlCol="0">
            <a:spAutoFit/>
          </a:bodyPr>
          <a:lstStyle>
            <a:defPPr>
              <a:defRPr lang="en-US"/>
            </a:defPPr>
            <a:lvl1pPr>
              <a:defRPr>
                <a:latin typeface="Gotham Light" pitchFamily="50" charset="0"/>
                <a:cs typeface="Gotham Light" pitchFamily="50" charset="0"/>
              </a:defRPr>
            </a:lvl1pPr>
          </a:lstStyle>
          <a:p>
            <a:r>
              <a:rPr lang="en-CA" b="1" dirty="0">
                <a:latin typeface="Gotham Book" pitchFamily="50" charset="0"/>
                <a:cs typeface="Gotham Book" pitchFamily="50" charset="0"/>
              </a:rPr>
              <a:t>Transform</a:t>
            </a:r>
            <a:r>
              <a:rPr lang="en-CA" sz="2000" b="1" dirty="0">
                <a:latin typeface="Trajan Pro"/>
                <a:cs typeface="Gotham Book" pitchFamily="50" charset="0"/>
              </a:rPr>
              <a:t> </a:t>
            </a:r>
            <a:r>
              <a:rPr lang="en-CA" b="1" dirty="0">
                <a:latin typeface="Gotham Book" pitchFamily="50" charset="0"/>
                <a:cs typeface="Gotham Book" pitchFamily="50" charset="0"/>
              </a:rPr>
              <a:t>Your Bios</a:t>
            </a:r>
          </a:p>
        </p:txBody>
      </p:sp>
      <p:grpSp>
        <p:nvGrpSpPr>
          <p:cNvPr id="8" name="Group 7"/>
          <p:cNvGrpSpPr/>
          <p:nvPr/>
        </p:nvGrpSpPr>
        <p:grpSpPr>
          <a:xfrm>
            <a:off x="7755465" y="4072800"/>
            <a:ext cx="1380744" cy="1078992"/>
            <a:chOff x="7755465" y="4072800"/>
            <a:chExt cx="1380744" cy="1078992"/>
          </a:xfrm>
        </p:grpSpPr>
        <p:sp>
          <p:nvSpPr>
            <p:cNvPr id="9" name="Round Same Side Corner Rectangle 8"/>
            <p:cNvSpPr/>
            <p:nvPr/>
          </p:nvSpPr>
          <p:spPr>
            <a:xfrm>
              <a:off x="7755465" y="4072800"/>
              <a:ext cx="1380744" cy="1078992"/>
            </a:xfrm>
            <a:prstGeom prst="round2SameRect">
              <a:avLst>
                <a:gd name="adj1" fmla="val 11812"/>
                <a:gd name="adj2" fmla="val 809"/>
              </a:avLst>
            </a:prstGeom>
            <a:solidFill>
              <a:schemeClr val="tx1"/>
            </a:solidFill>
            <a:ln>
              <a:solidFill>
                <a:schemeClr val="accent5">
                  <a:lumMod val="7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3" descr="C:\Users\Creative\Desktop\FINAL_Partners_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8600" y="4171455"/>
              <a:ext cx="1144588" cy="97054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6457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293073" y="1016560"/>
            <a:ext cx="2362200" cy="3040790"/>
          </a:xfrm>
          <a:prstGeom prst="rect">
            <a:avLst/>
          </a:prstGeom>
          <a:solidFill>
            <a:schemeClr val="tx1">
              <a:lumMod val="95000"/>
              <a:alpha val="81000"/>
            </a:schemeClr>
          </a:solidFill>
          <a:ln w="9525">
            <a:solidFill>
              <a:schemeClr val="tx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6477000" y="2536955"/>
            <a:ext cx="2203539" cy="1475384"/>
          </a:xfrm>
          <a:prstGeom prst="rect">
            <a:avLst/>
          </a:prstGeom>
          <a:solidFill>
            <a:schemeClr val="tx1">
              <a:lumMod val="95000"/>
              <a:alpha val="81000"/>
            </a:schemeClr>
          </a:solidFill>
          <a:ln w="9525">
            <a:solidFill>
              <a:schemeClr val="tx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3112473" y="1016560"/>
            <a:ext cx="2819400" cy="3040790"/>
          </a:xfrm>
          <a:prstGeom prst="rect">
            <a:avLst/>
          </a:prstGeom>
          <a:solidFill>
            <a:schemeClr val="tx1">
              <a:lumMod val="95000"/>
              <a:alpha val="81000"/>
            </a:schemeClr>
          </a:solidFill>
          <a:ln w="9525">
            <a:solidFill>
              <a:schemeClr val="tx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447800" y="1192709"/>
            <a:ext cx="564578" cy="769441"/>
          </a:xfrm>
          <a:prstGeom prst="rect">
            <a:avLst/>
          </a:prstGeom>
          <a:noFill/>
        </p:spPr>
        <p:txBody>
          <a:bodyPr wrap="none" lIns="91440" tIns="45720" rIns="91440" bIns="45720">
            <a:spAutoFit/>
            <a:scene3d>
              <a:camera prst="orthographicFront"/>
              <a:lightRig rig="threePt" dir="t"/>
            </a:scene3d>
            <a:sp3d extrusionH="57150">
              <a:bevelT w="69850" h="69850" prst="divot"/>
            </a:sp3d>
          </a:bodyPr>
          <a:lstStyle/>
          <a:p>
            <a:pPr algn="ctr"/>
            <a:r>
              <a:rPr lang="en-CA" sz="4400" b="1" dirty="0">
                <a:effectLst>
                  <a:outerShdw blurRad="50800" dist="25400" dir="5400000" algn="t" rotWithShape="0">
                    <a:prstClr val="black">
                      <a:alpha val="40000"/>
                    </a:prstClr>
                  </a:outerShdw>
                </a:effectLst>
                <a:latin typeface="Gotham Bold" pitchFamily="50" charset="0"/>
                <a:ea typeface="+mj-ea"/>
                <a:cs typeface="Gotham Bold" pitchFamily="50" charset="0"/>
              </a:rPr>
              <a:t>$</a:t>
            </a:r>
          </a:p>
        </p:txBody>
      </p:sp>
      <p:sp>
        <p:nvSpPr>
          <p:cNvPr id="17" name="Rectangle 16"/>
          <p:cNvSpPr/>
          <p:nvPr/>
        </p:nvSpPr>
        <p:spPr>
          <a:xfrm>
            <a:off x="3722073" y="1192708"/>
            <a:ext cx="1778051" cy="769441"/>
          </a:xfrm>
          <a:prstGeom prst="rect">
            <a:avLst/>
          </a:prstGeom>
          <a:noFill/>
        </p:spPr>
        <p:txBody>
          <a:bodyPr wrap="none" lIns="91440" tIns="45720" rIns="91440" bIns="45720">
            <a:spAutoFit/>
            <a:scene3d>
              <a:camera prst="orthographicFront"/>
              <a:lightRig rig="threePt" dir="t"/>
            </a:scene3d>
            <a:sp3d extrusionH="57150">
              <a:bevelT w="69850" h="69850" prst="divot"/>
            </a:sp3d>
          </a:bodyPr>
          <a:lstStyle/>
          <a:p>
            <a:pPr algn="ctr"/>
            <a:r>
              <a:rPr lang="en-CA" sz="4400" b="1" dirty="0" smtClean="0">
                <a:effectLst>
                  <a:outerShdw blurRad="50800" dist="25400" dir="5400000" algn="t" rotWithShape="0">
                    <a:prstClr val="black">
                      <a:alpha val="40000"/>
                    </a:prstClr>
                  </a:outerShdw>
                </a:effectLst>
                <a:latin typeface="Gotham Bold" pitchFamily="50" charset="0"/>
                <a:ea typeface="+mj-ea"/>
                <a:cs typeface="Gotham Bold" pitchFamily="50" charset="0"/>
              </a:rPr>
              <a:t>FREE</a:t>
            </a:r>
            <a:endParaRPr lang="en-CA" sz="4400" b="1" dirty="0">
              <a:effectLst>
                <a:outerShdw blurRad="50800" dist="25400" dir="5400000" algn="t" rotWithShape="0">
                  <a:prstClr val="black">
                    <a:alpha val="40000"/>
                  </a:prstClr>
                </a:outerShdw>
              </a:effectLst>
              <a:latin typeface="Gotham Bold" pitchFamily="50" charset="0"/>
              <a:ea typeface="+mj-ea"/>
              <a:cs typeface="Gotham Bold" pitchFamily="50" charset="0"/>
            </a:endParaRPr>
          </a:p>
        </p:txBody>
      </p:sp>
      <p:grpSp>
        <p:nvGrpSpPr>
          <p:cNvPr id="31" name="Group 30"/>
          <p:cNvGrpSpPr/>
          <p:nvPr/>
        </p:nvGrpSpPr>
        <p:grpSpPr>
          <a:xfrm>
            <a:off x="3645875" y="2644456"/>
            <a:ext cx="2959271" cy="938046"/>
            <a:chOff x="2937823" y="2382992"/>
            <a:chExt cx="3239136" cy="1116411"/>
          </a:xfrm>
        </p:grpSpPr>
        <p:sp>
          <p:nvSpPr>
            <p:cNvPr id="10" name="Rectangle 9"/>
            <p:cNvSpPr/>
            <p:nvPr/>
          </p:nvSpPr>
          <p:spPr>
            <a:xfrm>
              <a:off x="3020590" y="2510396"/>
              <a:ext cx="2057400" cy="584775"/>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5" name="Rectangle 24"/>
            <p:cNvSpPr/>
            <p:nvPr/>
          </p:nvSpPr>
          <p:spPr>
            <a:xfrm>
              <a:off x="2937823" y="2382992"/>
              <a:ext cx="2349351" cy="409933"/>
            </a:xfrm>
            <a:prstGeom prst="rect">
              <a:avLst/>
            </a:prstGeom>
            <a:solidFill>
              <a:schemeClr val="tx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325391" y="2510396"/>
              <a:ext cx="2851568" cy="989007"/>
            </a:xfrm>
            <a:prstGeom prst="rect">
              <a:avLst/>
            </a:prstGeom>
            <a:noFill/>
          </p:spPr>
          <p:txBody>
            <a:bodyPr wrap="square" rtlCol="0">
              <a:spAutoFit/>
            </a:bodyPr>
            <a:lstStyle/>
            <a:p>
              <a:r>
                <a:rPr lang="en-CA" sz="2400" b="1" i="1" dirty="0" smtClean="0">
                  <a:effectLst>
                    <a:outerShdw blurRad="50800" dist="38100" dir="5400000" algn="t" rotWithShape="0">
                      <a:prstClr val="black">
                        <a:alpha val="40000"/>
                      </a:prstClr>
                    </a:outerShdw>
                  </a:effectLst>
                  <a:latin typeface="Gotham Light" pitchFamily="50" charset="0"/>
                  <a:ea typeface="+mj-ea"/>
                  <a:cs typeface="Gotham Light" pitchFamily="50" charset="0"/>
                </a:rPr>
                <a:t>   10%           </a:t>
              </a:r>
              <a:r>
                <a:rPr lang="en-CA" sz="2400" b="1" dirty="0" smtClean="0">
                  <a:solidFill>
                    <a:schemeClr val="bg1">
                      <a:lumMod val="95000"/>
                      <a:lumOff val="5000"/>
                    </a:schemeClr>
                  </a:solidFill>
                  <a:effectLst>
                    <a:outerShdw blurRad="50800" dist="38100" dir="5400000" algn="t" rotWithShape="0">
                      <a:prstClr val="black">
                        <a:alpha val="40000"/>
                      </a:prstClr>
                    </a:outerShdw>
                  </a:effectLst>
                  <a:latin typeface="Gotham Light" pitchFamily="50" charset="0"/>
                  <a:cs typeface="Gotham Light" pitchFamily="50" charset="0"/>
                </a:rPr>
                <a:t>=</a:t>
              </a:r>
              <a:endParaRPr lang="en-CA" sz="2400" b="1" dirty="0">
                <a:solidFill>
                  <a:schemeClr val="bg1">
                    <a:lumMod val="95000"/>
                    <a:lumOff val="5000"/>
                  </a:schemeClr>
                </a:solidFill>
                <a:effectLst>
                  <a:outerShdw blurRad="50800" dist="38100" dir="5400000" algn="t" rotWithShape="0">
                    <a:prstClr val="black">
                      <a:alpha val="40000"/>
                    </a:prstClr>
                  </a:outerShdw>
                </a:effectLst>
                <a:latin typeface="Gotham Light" pitchFamily="50" charset="0"/>
                <a:cs typeface="Gotham Light" pitchFamily="50" charset="0"/>
              </a:endParaRPr>
            </a:p>
            <a:p>
              <a:r>
                <a:rPr lang="en-CA" sz="2400" b="1" i="1" dirty="0" smtClean="0">
                  <a:effectLst>
                    <a:outerShdw blurRad="50800" dist="38100" dir="5400000" algn="t" rotWithShape="0">
                      <a:prstClr val="black">
                        <a:alpha val="40000"/>
                      </a:prstClr>
                    </a:outerShdw>
                  </a:effectLst>
                  <a:latin typeface="Gotham Light" pitchFamily="50" charset="0"/>
                  <a:ea typeface="+mj-ea"/>
                  <a:cs typeface="Gotham Light" pitchFamily="50" charset="0"/>
                </a:rPr>
                <a:t> </a:t>
              </a:r>
              <a:endParaRPr lang="en-CA" sz="2400" b="1" dirty="0">
                <a:solidFill>
                  <a:schemeClr val="bg1">
                    <a:lumMod val="95000"/>
                    <a:lumOff val="5000"/>
                  </a:schemeClr>
                </a:solidFill>
                <a:effectLst>
                  <a:outerShdw blurRad="50800" dist="38100" dir="5400000" algn="t" rotWithShape="0">
                    <a:prstClr val="black">
                      <a:alpha val="40000"/>
                    </a:prstClr>
                  </a:outerShdw>
                </a:effectLst>
                <a:latin typeface="Gotham Light" pitchFamily="50" charset="0"/>
                <a:ea typeface="+mj-ea"/>
                <a:cs typeface="Gotham Light" pitchFamily="50" charset="0"/>
              </a:endParaRPr>
            </a:p>
          </p:txBody>
        </p:sp>
      </p:grpSp>
      <p:grpSp>
        <p:nvGrpSpPr>
          <p:cNvPr id="32" name="Group 31"/>
          <p:cNvGrpSpPr/>
          <p:nvPr/>
        </p:nvGrpSpPr>
        <p:grpSpPr>
          <a:xfrm>
            <a:off x="3645873" y="3283907"/>
            <a:ext cx="3233077" cy="574135"/>
            <a:chOff x="2937822" y="3144030"/>
            <a:chExt cx="3511773" cy="683303"/>
          </a:xfrm>
        </p:grpSpPr>
        <p:sp>
          <p:nvSpPr>
            <p:cNvPr id="21" name="Rectangle 20"/>
            <p:cNvSpPr/>
            <p:nvPr/>
          </p:nvSpPr>
          <p:spPr>
            <a:xfrm>
              <a:off x="3020591" y="3242558"/>
              <a:ext cx="2057403" cy="584775"/>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6" name="Rectangle 25"/>
            <p:cNvSpPr/>
            <p:nvPr/>
          </p:nvSpPr>
          <p:spPr>
            <a:xfrm>
              <a:off x="2937822" y="3144030"/>
              <a:ext cx="2349351" cy="366274"/>
            </a:xfrm>
            <a:prstGeom prst="rect">
              <a:avLst/>
            </a:prstGeom>
            <a:solidFill>
              <a:schemeClr val="tx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325396" y="3242558"/>
              <a:ext cx="3124199" cy="549448"/>
            </a:xfrm>
            <a:prstGeom prst="rect">
              <a:avLst/>
            </a:prstGeom>
            <a:noFill/>
          </p:spPr>
          <p:txBody>
            <a:bodyPr wrap="square" rtlCol="0">
              <a:spAutoFit/>
            </a:bodyPr>
            <a:lstStyle/>
            <a:p>
              <a:r>
                <a:rPr lang="en-CA" sz="2400" b="1" i="1" dirty="0" smtClean="0">
                  <a:effectLst>
                    <a:outerShdw blurRad="50800" dist="38100" dir="5400000" algn="t" rotWithShape="0">
                      <a:prstClr val="black">
                        <a:alpha val="40000"/>
                      </a:prstClr>
                    </a:outerShdw>
                  </a:effectLst>
                  <a:latin typeface="Gotham Light" pitchFamily="50" charset="0"/>
                  <a:ea typeface="+mj-ea"/>
                  <a:cs typeface="Gotham Light" pitchFamily="50" charset="0"/>
                </a:rPr>
                <a:t>  30%           </a:t>
              </a:r>
              <a:r>
                <a:rPr lang="en-CA" sz="2400" b="1" dirty="0" smtClean="0">
                  <a:solidFill>
                    <a:schemeClr val="bg1">
                      <a:lumMod val="95000"/>
                      <a:lumOff val="5000"/>
                    </a:schemeClr>
                  </a:solidFill>
                  <a:effectLst>
                    <a:outerShdw blurRad="50800" dist="38100" dir="5400000" algn="t" rotWithShape="0">
                      <a:prstClr val="black">
                        <a:alpha val="40000"/>
                      </a:prstClr>
                    </a:outerShdw>
                  </a:effectLst>
                  <a:latin typeface="Gotham Light" pitchFamily="50" charset="0"/>
                  <a:ea typeface="+mj-ea"/>
                  <a:cs typeface="Gotham Light" pitchFamily="50" charset="0"/>
                </a:rPr>
                <a:t>=</a:t>
              </a:r>
              <a:endParaRPr lang="en-CA" sz="2400" b="1" dirty="0">
                <a:solidFill>
                  <a:schemeClr val="bg1">
                    <a:lumMod val="95000"/>
                    <a:lumOff val="5000"/>
                  </a:schemeClr>
                </a:solidFill>
                <a:effectLst>
                  <a:outerShdw blurRad="50800" dist="38100" dir="5400000" algn="t" rotWithShape="0">
                    <a:prstClr val="black">
                      <a:alpha val="40000"/>
                    </a:prstClr>
                  </a:outerShdw>
                </a:effectLst>
                <a:latin typeface="Gotham Light" pitchFamily="50" charset="0"/>
                <a:ea typeface="+mj-ea"/>
                <a:cs typeface="Gotham Light" pitchFamily="50" charset="0"/>
              </a:endParaRPr>
            </a:p>
          </p:txBody>
        </p:sp>
      </p:grpSp>
      <p:grpSp>
        <p:nvGrpSpPr>
          <p:cNvPr id="29" name="Group 28"/>
          <p:cNvGrpSpPr/>
          <p:nvPr/>
        </p:nvGrpSpPr>
        <p:grpSpPr>
          <a:xfrm>
            <a:off x="6465272" y="2689424"/>
            <a:ext cx="2162905" cy="534376"/>
            <a:chOff x="6310116" y="2436509"/>
            <a:chExt cx="2349351" cy="635984"/>
          </a:xfrm>
        </p:grpSpPr>
        <p:sp>
          <p:nvSpPr>
            <p:cNvPr id="20" name="Rectangle 19"/>
            <p:cNvSpPr/>
            <p:nvPr/>
          </p:nvSpPr>
          <p:spPr>
            <a:xfrm>
              <a:off x="6568989" y="2487718"/>
              <a:ext cx="1905000" cy="584775"/>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7" name="Rectangle 26"/>
            <p:cNvSpPr/>
            <p:nvPr/>
          </p:nvSpPr>
          <p:spPr>
            <a:xfrm>
              <a:off x="6310116" y="2436509"/>
              <a:ext cx="2349351" cy="366274"/>
            </a:xfrm>
            <a:prstGeom prst="rect">
              <a:avLst/>
            </a:prstGeom>
            <a:solidFill>
              <a:schemeClr val="tx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943548" y="2496626"/>
              <a:ext cx="1715919" cy="549447"/>
            </a:xfrm>
            <a:prstGeom prst="rect">
              <a:avLst/>
            </a:prstGeom>
            <a:noFill/>
          </p:spPr>
          <p:txBody>
            <a:bodyPr wrap="square" rtlCol="0">
              <a:spAutoFit/>
            </a:bodyPr>
            <a:lstStyle/>
            <a:p>
              <a:r>
                <a:rPr lang="en-CA" sz="2400" b="1" i="1" dirty="0" smtClean="0">
                  <a:solidFill>
                    <a:schemeClr val="bg1">
                      <a:lumMod val="95000"/>
                      <a:lumOff val="5000"/>
                    </a:schemeClr>
                  </a:solidFill>
                  <a:effectLst>
                    <a:outerShdw blurRad="50800" dist="38100" dir="5400000" algn="t" rotWithShape="0">
                      <a:prstClr val="black">
                        <a:alpha val="40000"/>
                      </a:prstClr>
                    </a:outerShdw>
                  </a:effectLst>
                  <a:latin typeface="Gotham Light" pitchFamily="50" charset="0"/>
                  <a:ea typeface="+mj-ea"/>
                  <a:cs typeface="Gotham Light" pitchFamily="50" charset="0"/>
                </a:rPr>
                <a:t>  50</a:t>
              </a:r>
              <a:endParaRPr lang="en-CA" sz="2400" b="1" i="1" dirty="0">
                <a:solidFill>
                  <a:schemeClr val="bg1">
                    <a:lumMod val="95000"/>
                    <a:lumOff val="5000"/>
                  </a:schemeClr>
                </a:solidFill>
                <a:effectLst>
                  <a:outerShdw blurRad="50800" dist="38100" dir="5400000" algn="t" rotWithShape="0">
                    <a:prstClr val="black">
                      <a:alpha val="40000"/>
                    </a:prstClr>
                  </a:outerShdw>
                </a:effectLst>
                <a:latin typeface="Gotham Light" pitchFamily="50" charset="0"/>
                <a:ea typeface="+mj-ea"/>
                <a:cs typeface="Gotham Light" pitchFamily="50" charset="0"/>
              </a:endParaRPr>
            </a:p>
          </p:txBody>
        </p:sp>
      </p:grpSp>
      <p:grpSp>
        <p:nvGrpSpPr>
          <p:cNvPr id="30" name="Group 29"/>
          <p:cNvGrpSpPr/>
          <p:nvPr/>
        </p:nvGrpSpPr>
        <p:grpSpPr>
          <a:xfrm>
            <a:off x="6600095" y="3311187"/>
            <a:ext cx="2162905" cy="539496"/>
            <a:chOff x="6443822" y="3176497"/>
            <a:chExt cx="2349351" cy="642078"/>
          </a:xfrm>
        </p:grpSpPr>
        <p:sp>
          <p:nvSpPr>
            <p:cNvPr id="23" name="Rectangle 22"/>
            <p:cNvSpPr/>
            <p:nvPr/>
          </p:nvSpPr>
          <p:spPr>
            <a:xfrm>
              <a:off x="6568523" y="3233800"/>
              <a:ext cx="1905000" cy="584775"/>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8" name="Rectangle 27"/>
            <p:cNvSpPr/>
            <p:nvPr/>
          </p:nvSpPr>
          <p:spPr>
            <a:xfrm>
              <a:off x="6443822" y="3176497"/>
              <a:ext cx="2349351" cy="366274"/>
            </a:xfrm>
            <a:prstGeom prst="rect">
              <a:avLst/>
            </a:prstGeom>
            <a:solidFill>
              <a:schemeClr val="tx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924854" y="3242707"/>
              <a:ext cx="1715919" cy="549448"/>
            </a:xfrm>
            <a:prstGeom prst="rect">
              <a:avLst/>
            </a:prstGeom>
            <a:noFill/>
          </p:spPr>
          <p:txBody>
            <a:bodyPr wrap="square" rtlCol="0">
              <a:spAutoFit/>
            </a:bodyPr>
            <a:lstStyle/>
            <a:p>
              <a:r>
                <a:rPr lang="en-CA" sz="2400" b="1" i="1" dirty="0" smtClean="0">
                  <a:solidFill>
                    <a:schemeClr val="bg1">
                      <a:lumMod val="95000"/>
                      <a:lumOff val="5000"/>
                    </a:schemeClr>
                  </a:solidFill>
                  <a:effectLst>
                    <a:outerShdw blurRad="50800" dist="38100" dir="5400000" algn="t" rotWithShape="0">
                      <a:prstClr val="black">
                        <a:alpha val="40000"/>
                      </a:prstClr>
                    </a:outerShdw>
                  </a:effectLst>
                  <a:latin typeface="Gotham Light" pitchFamily="50" charset="0"/>
                  <a:ea typeface="+mj-ea"/>
                  <a:cs typeface="Gotham Light" pitchFamily="50" charset="0"/>
                </a:rPr>
                <a:t> 150</a:t>
              </a:r>
              <a:endParaRPr lang="en-CA" sz="2400" b="1" i="1" dirty="0">
                <a:solidFill>
                  <a:schemeClr val="bg1">
                    <a:lumMod val="95000"/>
                    <a:lumOff val="5000"/>
                  </a:schemeClr>
                </a:solidFill>
                <a:effectLst>
                  <a:outerShdw blurRad="50800" dist="38100" dir="5400000" algn="t" rotWithShape="0">
                    <a:prstClr val="black">
                      <a:alpha val="40000"/>
                    </a:prstClr>
                  </a:outerShdw>
                </a:effectLst>
                <a:latin typeface="Gotham Light" pitchFamily="50" charset="0"/>
                <a:ea typeface="+mj-ea"/>
                <a:cs typeface="Gotham Light" pitchFamily="50" charset="0"/>
              </a:endParaRPr>
            </a:p>
          </p:txBody>
        </p:sp>
      </p:grpSp>
      <p:sp>
        <p:nvSpPr>
          <p:cNvPr id="38" name="Title 2"/>
          <p:cNvSpPr txBox="1">
            <a:spLocks/>
          </p:cNvSpPr>
          <p:nvPr/>
        </p:nvSpPr>
        <p:spPr>
          <a:xfrm rot="21167502">
            <a:off x="-373988" y="265524"/>
            <a:ext cx="4977686" cy="914400"/>
          </a:xfrm>
          <a:prstGeom prst="rect">
            <a:avLst/>
          </a:prstGeom>
          <a:blipFill>
            <a:blip r:embed="rId3" cstate="print"/>
            <a:stretch>
              <a:fillRect/>
            </a:stretch>
          </a:blipFill>
        </p:spPr>
        <p:txBody>
          <a:bodyPr vert="horz" lIns="365760" tIns="45720" rIns="91440" bIns="45720" rtlCol="0" anchor="ctr">
            <a:normAutofit/>
          </a:bodyPr>
          <a:lstStyle>
            <a:lvl1pPr algn="ctr">
              <a:spcBef>
                <a:spcPct val="0"/>
              </a:spcBef>
              <a:buNone/>
              <a:defRPr lang="en-US" sz="3200" b="1" dirty="0">
                <a:effectLst>
                  <a:outerShdw blurRad="50800" dist="25400" dir="5400000" algn="t" rotWithShape="0">
                    <a:prstClr val="black">
                      <a:alpha val="40000"/>
                    </a:prstClr>
                  </a:outerShdw>
                </a:effectLst>
                <a:latin typeface="Gotham Light" pitchFamily="50" charset="0"/>
                <a:ea typeface="+mj-ea"/>
                <a:cs typeface="Gotham Light" pitchFamily="50" charset="0"/>
              </a:defRPr>
            </a:lvl1pPr>
          </a:lstStyle>
          <a:p>
            <a:pPr algn="l"/>
            <a:r>
              <a:rPr lang="en-US" dirty="0" smtClean="0"/>
              <a:t> THE SMART </a:t>
            </a:r>
            <a:r>
              <a:rPr lang="en-US" dirty="0">
                <a:latin typeface="Gotham Bold" pitchFamily="50" charset="0"/>
                <a:cs typeface="Gotham Bold" pitchFamily="50" charset="0"/>
              </a:rPr>
              <a:t>START</a:t>
            </a:r>
          </a:p>
        </p:txBody>
      </p:sp>
      <p:sp>
        <p:nvSpPr>
          <p:cNvPr id="15" name="Title 2"/>
          <p:cNvSpPr txBox="1">
            <a:spLocks/>
          </p:cNvSpPr>
          <p:nvPr/>
        </p:nvSpPr>
        <p:spPr>
          <a:xfrm>
            <a:off x="-381000" y="1955840"/>
            <a:ext cx="9906000" cy="768310"/>
          </a:xfrm>
          <a:prstGeom prst="rect">
            <a:avLst/>
          </a:prstGeom>
          <a:blipFill>
            <a:blip r:embed="rId3" cstate="print"/>
            <a:stretch>
              <a:fillRect/>
            </a:stretch>
          </a:blipFill>
        </p:spPr>
        <p:txBody>
          <a:bodyPr vert="horz" lIns="365760" tIns="45720" rIns="91440" bIns="45720" rtlCol="0" anchor="ctr">
            <a:normAutofit/>
          </a:bodyPr>
          <a:lstStyle>
            <a:lvl1pPr algn="ctr">
              <a:spcBef>
                <a:spcPct val="0"/>
              </a:spcBef>
              <a:buNone/>
              <a:defRPr lang="en-US" sz="3200" b="1" dirty="0">
                <a:effectLst>
                  <a:outerShdw blurRad="50800" dist="25400" dir="5400000" algn="t" rotWithShape="0">
                    <a:prstClr val="black">
                      <a:alpha val="40000"/>
                    </a:prstClr>
                  </a:outerShdw>
                </a:effectLst>
                <a:latin typeface="Gotham Light" pitchFamily="50" charset="0"/>
                <a:ea typeface="+mj-ea"/>
                <a:cs typeface="Gotham Light" pitchFamily="50" charset="0"/>
              </a:defRPr>
            </a:lvl1pPr>
          </a:lstStyle>
          <a:p>
            <a:pPr algn="l"/>
            <a:r>
              <a:rPr lang="en-US" sz="2400" dirty="0" smtClean="0">
                <a:effectLst/>
                <a:latin typeface="Gotham Book" pitchFamily="50" charset="0"/>
                <a:cs typeface="Gotham Book" pitchFamily="50" charset="0"/>
              </a:rPr>
              <a:t>        # Potential  X   Conversion Rate </a:t>
            </a:r>
            <a:r>
              <a:rPr lang="en-US" sz="1800" dirty="0" smtClean="0">
                <a:effectLst/>
                <a:latin typeface="Gotham Book" pitchFamily="50" charset="0"/>
                <a:cs typeface="Gotham Book" pitchFamily="50" charset="0"/>
              </a:rPr>
              <a:t>%</a:t>
            </a:r>
            <a:r>
              <a:rPr lang="en-US" sz="2800" dirty="0" smtClean="0">
                <a:effectLst/>
                <a:latin typeface="Gotham Book" pitchFamily="50" charset="0"/>
                <a:cs typeface="Gotham Book" pitchFamily="50" charset="0"/>
              </a:rPr>
              <a:t>  </a:t>
            </a:r>
            <a:r>
              <a:rPr lang="en-US" sz="2400" dirty="0" smtClean="0">
                <a:effectLst/>
                <a:latin typeface="Gotham Book" pitchFamily="50" charset="0"/>
                <a:cs typeface="Gotham Book" pitchFamily="50" charset="0"/>
              </a:rPr>
              <a:t>=   # New Clients</a:t>
            </a:r>
            <a:endParaRPr lang="en-US" dirty="0">
              <a:latin typeface="Gotham Book" pitchFamily="50" charset="0"/>
              <a:cs typeface="Gotham Book" pitchFamily="50" charset="0"/>
            </a:endParaRPr>
          </a:p>
        </p:txBody>
      </p:sp>
      <p:sp>
        <p:nvSpPr>
          <p:cNvPr id="43" name="Rectangle 42"/>
          <p:cNvSpPr/>
          <p:nvPr/>
        </p:nvSpPr>
        <p:spPr>
          <a:xfrm>
            <a:off x="1219200" y="2737597"/>
            <a:ext cx="960437" cy="523220"/>
          </a:xfrm>
          <a:prstGeom prst="rect">
            <a:avLst/>
          </a:prstGeom>
          <a:noFill/>
        </p:spPr>
        <p:txBody>
          <a:bodyPr wrap="square" rtlCol="0">
            <a:spAutoFit/>
          </a:bodyPr>
          <a:lstStyle/>
          <a:p>
            <a:r>
              <a:rPr lang="en-CA" sz="2800" i="1" dirty="0" smtClean="0">
                <a:solidFill>
                  <a:schemeClr val="bg2">
                    <a:lumMod val="75000"/>
                  </a:schemeClr>
                </a:solidFill>
                <a:latin typeface="Gotham Bold" pitchFamily="50" charset="0"/>
                <a:cs typeface="Gotham Bold" pitchFamily="50" charset="0"/>
              </a:rPr>
              <a:t>500</a:t>
            </a:r>
            <a:endParaRPr lang="en-CA" sz="2800" i="1" dirty="0">
              <a:solidFill>
                <a:schemeClr val="bg2">
                  <a:lumMod val="75000"/>
                </a:schemeClr>
              </a:solidFill>
              <a:latin typeface="Gotham Bold" pitchFamily="50" charset="0"/>
              <a:cs typeface="Gotham Bold" pitchFamily="50" charset="0"/>
            </a:endParaRPr>
          </a:p>
        </p:txBody>
      </p:sp>
      <p:sp>
        <p:nvSpPr>
          <p:cNvPr id="44" name="Rectangle 43"/>
          <p:cNvSpPr/>
          <p:nvPr/>
        </p:nvSpPr>
        <p:spPr>
          <a:xfrm>
            <a:off x="1173163" y="3366342"/>
            <a:ext cx="960437" cy="523220"/>
          </a:xfrm>
          <a:prstGeom prst="rect">
            <a:avLst/>
          </a:prstGeom>
          <a:noFill/>
        </p:spPr>
        <p:txBody>
          <a:bodyPr wrap="square" rtlCol="0">
            <a:spAutoFit/>
          </a:bodyPr>
          <a:lstStyle/>
          <a:p>
            <a:r>
              <a:rPr lang="en-CA" sz="2800" i="1" dirty="0" smtClean="0">
                <a:solidFill>
                  <a:schemeClr val="bg2">
                    <a:lumMod val="75000"/>
                  </a:schemeClr>
                </a:solidFill>
                <a:latin typeface="Gotham Bold" pitchFamily="50" charset="0"/>
                <a:cs typeface="Gotham Bold" pitchFamily="50" charset="0"/>
              </a:rPr>
              <a:t>500</a:t>
            </a:r>
            <a:endParaRPr lang="en-CA" sz="2800" i="1" dirty="0">
              <a:solidFill>
                <a:schemeClr val="bg2">
                  <a:lumMod val="75000"/>
                </a:schemeClr>
              </a:solidFill>
              <a:latin typeface="Gotham Bold" pitchFamily="50" charset="0"/>
              <a:cs typeface="Gotham Bold" pitchFamily="50" charset="0"/>
            </a:endParaRPr>
          </a:p>
        </p:txBody>
      </p:sp>
    </p:spTree>
    <p:extLst>
      <p:ext uri="{BB962C8B-B14F-4D97-AF65-F5344CB8AC3E}">
        <p14:creationId xmlns:p14="http://schemas.microsoft.com/office/powerpoint/2010/main" val="130601984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iterate type="lt">
                                        <p:tmPct val="0"/>
                                      </p:iterate>
                                      <p:childTnLst>
                                        <p:set>
                                          <p:cBhvr>
                                            <p:cTn id="6" dur="1" fill="hold">
                                              <p:stCondLst>
                                                <p:cond delay="0"/>
                                              </p:stCondLst>
                                            </p:cTn>
                                            <p:tgtEl>
                                              <p:spTgt spid="38">
                                                <p:bg/>
                                              </p:spTgt>
                                            </p:tgtEl>
                                            <p:attrNameLst>
                                              <p:attrName>style.visibility</p:attrName>
                                            </p:attrNameLst>
                                          </p:cBhvr>
                                          <p:to>
                                            <p:strVal val="visible"/>
                                          </p:to>
                                        </p:set>
                                        <p:anim calcmode="lin" valueType="num">
                                          <p:cBhvr>
                                            <p:cTn id="7" dur="600" fill="hold"/>
                                            <p:tgtEl>
                                              <p:spTgt spid="38">
                                                <p:bg/>
                                              </p:spTgt>
                                            </p:tgtEl>
                                            <p:attrNameLst>
                                              <p:attrName>ppt_w</p:attrName>
                                            </p:attrNameLst>
                                          </p:cBhvr>
                                          <p:tavLst>
                                            <p:tav tm="0">
                                              <p:val>
                                                <p:fltVal val="0"/>
                                              </p:val>
                                            </p:tav>
                                            <p:tav tm="100000">
                                              <p:val>
                                                <p:strVal val="#ppt_w"/>
                                              </p:val>
                                            </p:tav>
                                          </p:tavLst>
                                        </p:anim>
                                        <p:anim calcmode="lin" valueType="num">
                                          <p:cBhvr>
                                            <p:cTn id="8" dur="600" fill="hold"/>
                                            <p:tgtEl>
                                              <p:spTgt spid="38">
                                                <p:bg/>
                                              </p:spTgt>
                                            </p:tgtEl>
                                            <p:attrNameLst>
                                              <p:attrName>ppt_h</p:attrName>
                                            </p:attrNameLst>
                                          </p:cBhvr>
                                          <p:tavLst>
                                            <p:tav tm="0">
                                              <p:val>
                                                <p:fltVal val="0"/>
                                              </p:val>
                                            </p:tav>
                                            <p:tav tm="100000">
                                              <p:val>
                                                <p:strVal val="#ppt_h"/>
                                              </p:val>
                                            </p:tav>
                                          </p:tavLst>
                                        </p:anim>
                                        <p:animEffect transition="in" filter="fade">
                                          <p:cBhvr>
                                            <p:cTn id="9" dur="600"/>
                                            <p:tgtEl>
                                              <p:spTgt spid="38">
                                                <p:bg/>
                                              </p:spTgt>
                                            </p:tgtEl>
                                          </p:cBhvr>
                                        </p:animEffect>
                                      </p:childTnLst>
                                    </p:cTn>
                                  </p:par>
                                  <p:par>
                                    <p:cTn id="10" presetID="53" presetClass="entr" presetSubtype="16" fill="hold" grpId="0" nodeType="withEffect">
                                      <p:stCondLst>
                                        <p:cond delay="0"/>
                                      </p:stCondLst>
                                      <p:iterate type="lt">
                                        <p:tmPct val="0"/>
                                      </p:iterate>
                                      <p:childTnLst>
                                        <p:set>
                                          <p:cBhvr>
                                            <p:cTn id="11" dur="1" fill="hold">
                                              <p:stCondLst>
                                                <p:cond delay="0"/>
                                              </p:stCondLst>
                                            </p:cTn>
                                            <p:tgtEl>
                                              <p:spTgt spid="38">
                                                <p:txEl>
                                                  <p:pRg st="0" end="0"/>
                                                </p:txEl>
                                              </p:spTgt>
                                            </p:tgtEl>
                                            <p:attrNameLst>
                                              <p:attrName>style.visibility</p:attrName>
                                            </p:attrNameLst>
                                          </p:cBhvr>
                                          <p:to>
                                            <p:strVal val="visible"/>
                                          </p:to>
                                        </p:set>
                                        <p:anim calcmode="lin" valueType="num">
                                          <p:cBhvr>
                                            <p:cTn id="12" dur="600" fill="hold"/>
                                            <p:tgtEl>
                                              <p:spTgt spid="38">
                                                <p:txEl>
                                                  <p:pRg st="0" end="0"/>
                                                </p:txEl>
                                              </p:spTgt>
                                            </p:tgtEl>
                                            <p:attrNameLst>
                                              <p:attrName>ppt_w</p:attrName>
                                            </p:attrNameLst>
                                          </p:cBhvr>
                                          <p:tavLst>
                                            <p:tav tm="0">
                                              <p:val>
                                                <p:fltVal val="0"/>
                                              </p:val>
                                            </p:tav>
                                            <p:tav tm="100000">
                                              <p:val>
                                                <p:strVal val="#ppt_w"/>
                                              </p:val>
                                            </p:tav>
                                          </p:tavLst>
                                        </p:anim>
                                        <p:anim calcmode="lin" valueType="num">
                                          <p:cBhvr>
                                            <p:cTn id="13" dur="600" fill="hold"/>
                                            <p:tgtEl>
                                              <p:spTgt spid="38">
                                                <p:txEl>
                                                  <p:pRg st="0" end="0"/>
                                                </p:txEl>
                                              </p:spTgt>
                                            </p:tgtEl>
                                            <p:attrNameLst>
                                              <p:attrName>ppt_h</p:attrName>
                                            </p:attrNameLst>
                                          </p:cBhvr>
                                          <p:tavLst>
                                            <p:tav tm="0">
                                              <p:val>
                                                <p:fltVal val="0"/>
                                              </p:val>
                                            </p:tav>
                                            <p:tav tm="100000">
                                              <p:val>
                                                <p:strVal val="#ppt_h"/>
                                              </p:val>
                                            </p:tav>
                                          </p:tavLst>
                                        </p:anim>
                                        <p:animEffect transition="in" filter="fade">
                                          <p:cBhvr>
                                            <p:cTn id="14" dur="600"/>
                                            <p:tgtEl>
                                              <p:spTgt spid="38">
                                                <p:txEl>
                                                  <p:pRg st="0" end="0"/>
                                                </p:txEl>
                                              </p:spTgt>
                                            </p:tgtEl>
                                          </p:cBhvr>
                                        </p:animEffect>
                                      </p:childTnLst>
                                    </p:cTn>
                                  </p:par>
                                  <p:par>
                                    <p:cTn id="15" presetID="42" presetClass="entr" presetSubtype="0" fill="hold" grpId="1" nodeType="withEffect">
                                      <p:stCondLst>
                                        <p:cond delay="0"/>
                                      </p:stCondLst>
                                      <p:iterate type="lt">
                                        <p:tmPct val="0"/>
                                      </p:iterate>
                                      <p:childTnLst>
                                        <p:set>
                                          <p:cBhvr>
                                            <p:cTn id="16" dur="1" fill="hold">
                                              <p:stCondLst>
                                                <p:cond delay="0"/>
                                              </p:stCondLst>
                                            </p:cTn>
                                            <p:tgtEl>
                                              <p:spTgt spid="38">
                                                <p:bg/>
                                              </p:spTgt>
                                            </p:tgtEl>
                                            <p:attrNameLst>
                                              <p:attrName>style.visibility</p:attrName>
                                            </p:attrNameLst>
                                          </p:cBhvr>
                                          <p:to>
                                            <p:strVal val="visible"/>
                                          </p:to>
                                        </p:set>
                                        <p:animEffect transition="in" filter="fade">
                                          <p:cBhvr>
                                            <p:cTn id="17" dur="600"/>
                                            <p:tgtEl>
                                              <p:spTgt spid="38">
                                                <p:bg/>
                                              </p:spTgt>
                                            </p:tgtEl>
                                          </p:cBhvr>
                                        </p:animEffect>
                                        <p:anim calcmode="lin" valueType="num">
                                          <p:cBhvr>
                                            <p:cTn id="18" dur="600" fill="hold"/>
                                            <p:tgtEl>
                                              <p:spTgt spid="38">
                                                <p:bg/>
                                              </p:spTgt>
                                            </p:tgtEl>
                                            <p:attrNameLst>
                                              <p:attrName>ppt_x</p:attrName>
                                            </p:attrNameLst>
                                          </p:cBhvr>
                                          <p:tavLst>
                                            <p:tav tm="0">
                                              <p:val>
                                                <p:strVal val="#ppt_x"/>
                                              </p:val>
                                            </p:tav>
                                            <p:tav tm="100000">
                                              <p:val>
                                                <p:strVal val="#ppt_x"/>
                                              </p:val>
                                            </p:tav>
                                          </p:tavLst>
                                        </p:anim>
                                        <p:anim calcmode="lin" valueType="num">
                                          <p:cBhvr>
                                            <p:cTn id="19" dur="600" fill="hold"/>
                                            <p:tgtEl>
                                              <p:spTgt spid="38">
                                                <p:bg/>
                                              </p:spTgt>
                                            </p:tgtEl>
                                            <p:attrNameLst>
                                              <p:attrName>ppt_y</p:attrName>
                                            </p:attrNameLst>
                                          </p:cBhvr>
                                          <p:tavLst>
                                            <p:tav tm="0">
                                              <p:val>
                                                <p:strVal val="#ppt_y+.1"/>
                                              </p:val>
                                            </p:tav>
                                            <p:tav tm="100000">
                                              <p:val>
                                                <p:strVal val="#ppt_y"/>
                                              </p:val>
                                            </p:tav>
                                          </p:tavLst>
                                        </p:anim>
                                      </p:childTnLst>
                                    </p:cTn>
                                  </p:par>
                                  <p:par>
                                    <p:cTn id="20" presetID="42" presetClass="entr" presetSubtype="0" fill="hold" grpId="1" nodeType="withEffect">
                                      <p:stCondLst>
                                        <p:cond delay="0"/>
                                      </p:stCondLst>
                                      <p:iterate type="lt">
                                        <p:tmPct val="0"/>
                                      </p:iterate>
                                      <p:childTnLst>
                                        <p:set>
                                          <p:cBhvr>
                                            <p:cTn id="21" dur="1" fill="hold">
                                              <p:stCondLst>
                                                <p:cond delay="0"/>
                                              </p:stCondLst>
                                            </p:cTn>
                                            <p:tgtEl>
                                              <p:spTgt spid="38">
                                                <p:txEl>
                                                  <p:pRg st="0" end="0"/>
                                                </p:txEl>
                                              </p:spTgt>
                                            </p:tgtEl>
                                            <p:attrNameLst>
                                              <p:attrName>style.visibility</p:attrName>
                                            </p:attrNameLst>
                                          </p:cBhvr>
                                          <p:to>
                                            <p:strVal val="visible"/>
                                          </p:to>
                                        </p:set>
                                        <p:animEffect transition="in" filter="fade">
                                          <p:cBhvr>
                                            <p:cTn id="22" dur="600"/>
                                            <p:tgtEl>
                                              <p:spTgt spid="38">
                                                <p:txEl>
                                                  <p:pRg st="0" end="0"/>
                                                </p:txEl>
                                              </p:spTgt>
                                            </p:tgtEl>
                                          </p:cBhvr>
                                        </p:animEffect>
                                        <p:anim calcmode="lin" valueType="num">
                                          <p:cBhvr>
                                            <p:cTn id="23" dur="6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24" dur="6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5">
                                                <p:bg/>
                                              </p:spTgt>
                                            </p:tgtEl>
                                            <p:attrNameLst>
                                              <p:attrName>style.visibility</p:attrName>
                                            </p:attrNameLst>
                                          </p:cBhvr>
                                          <p:to>
                                            <p:strVal val="visible"/>
                                          </p:to>
                                        </p:set>
                                        <p:animEffect transition="in" filter="wipe(left)">
                                          <p:cBhvr>
                                            <p:cTn id="29" dur="500"/>
                                            <p:tgtEl>
                                              <p:spTgt spid="15">
                                                <p:bg/>
                                              </p:spTgt>
                                            </p:tgtEl>
                                          </p:cBhvr>
                                        </p:animEffect>
                                      </p:childTnLst>
                                    </p:cTn>
                                  </p:par>
                                  <p:par>
                                    <p:cTn id="30" presetID="56" presetClass="entr" presetSubtype="0" fill="hold" grpId="0" nodeType="withEffect">
                                      <p:stCondLst>
                                        <p:cond delay="0"/>
                                      </p:stCondLst>
                                      <p:iterate type="lt">
                                        <p:tmPct val="10000"/>
                                      </p:iterate>
                                      <p:childTnLst>
                                        <p:set>
                                          <p:cBhvr>
                                            <p:cTn id="31" dur="1" fill="hold">
                                              <p:stCondLst>
                                                <p:cond delay="0"/>
                                              </p:stCondLst>
                                            </p:cTn>
                                            <p:tgtEl>
                                              <p:spTgt spid="15">
                                                <p:txEl>
                                                  <p:pRg st="0" end="0"/>
                                                </p:txEl>
                                              </p:spTgt>
                                            </p:tgtEl>
                                            <p:attrNameLst>
                                              <p:attrName>style.visibility</p:attrName>
                                            </p:attrNameLst>
                                          </p:cBhvr>
                                          <p:to>
                                            <p:strVal val="visible"/>
                                          </p:to>
                                        </p:set>
                                        <p:anim by="(-#ppt_w*2)" calcmode="lin" valueType="num">
                                          <p:cBhvr rctx="PPT">
                                            <p:cTn id="32" dur="250" autoRev="1" fill="hold">
                                              <p:stCondLst>
                                                <p:cond delay="0"/>
                                              </p:stCondLst>
                                            </p:cTn>
                                            <p:tgtEl>
                                              <p:spTgt spid="15">
                                                <p:txEl>
                                                  <p:pRg st="0" end="0"/>
                                                </p:txEl>
                                              </p:spTgt>
                                            </p:tgtEl>
                                            <p:attrNameLst>
                                              <p:attrName>ppt_w</p:attrName>
                                            </p:attrNameLst>
                                          </p:cBhvr>
                                        </p:anim>
                                        <p:anim by="(#ppt_w*0.50)" calcmode="lin" valueType="num">
                                          <p:cBhvr>
                                            <p:cTn id="33" dur="250" decel="50000" autoRev="1" fill="hold">
                                              <p:stCondLst>
                                                <p:cond delay="0"/>
                                              </p:stCondLst>
                                            </p:cTn>
                                            <p:tgtEl>
                                              <p:spTgt spid="15">
                                                <p:txEl>
                                                  <p:pRg st="0" end="0"/>
                                                </p:txEl>
                                              </p:spTgt>
                                            </p:tgtEl>
                                            <p:attrNameLst>
                                              <p:attrName>ppt_x</p:attrName>
                                            </p:attrNameLst>
                                          </p:cBhvr>
                                        </p:anim>
                                        <p:anim from="(-#ppt_h/2)" to="(#ppt_y)" calcmode="lin" valueType="num">
                                          <p:cBhvr>
                                            <p:cTn id="34" dur="500" fill="hold">
                                              <p:stCondLst>
                                                <p:cond delay="0"/>
                                              </p:stCondLst>
                                            </p:cTn>
                                            <p:tgtEl>
                                              <p:spTgt spid="15">
                                                <p:txEl>
                                                  <p:pRg st="0" end="0"/>
                                                </p:txEl>
                                              </p:spTgt>
                                            </p:tgtEl>
                                            <p:attrNameLst>
                                              <p:attrName>ppt_y</p:attrName>
                                            </p:attrNameLst>
                                          </p:cBhvr>
                                        </p:anim>
                                        <p:animRot by="21600000">
                                          <p:cBhvr>
                                            <p:cTn id="35" dur="500" fill="hold">
                                              <p:stCondLst>
                                                <p:cond delay="0"/>
                                              </p:stCondLst>
                                            </p:cTn>
                                            <p:tgtEl>
                                              <p:spTgt spid="15">
                                                <p:txEl>
                                                  <p:pRg st="0" end="0"/>
                                                </p:txEl>
                                              </p:spTgt>
                                            </p:tgtEl>
                                            <p:attrNameLst>
                                              <p:attrName>r</p:attrName>
                                            </p:attrNameLst>
                                          </p:cBhvr>
                                        </p:animRo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fltVal val="0"/>
                                              </p:val>
                                            </p:tav>
                                            <p:tav tm="100000">
                                              <p:val>
                                                <p:strVal val="#ppt_w"/>
                                              </p:val>
                                            </p:tav>
                                          </p:tavLst>
                                        </p:anim>
                                        <p:anim calcmode="lin" valueType="num">
                                          <p:cBhvr>
                                            <p:cTn id="41" dur="500" fill="hold"/>
                                            <p:tgtEl>
                                              <p:spTgt spid="16"/>
                                            </p:tgtEl>
                                            <p:attrNameLst>
                                              <p:attrName>ppt_h</p:attrName>
                                            </p:attrNameLst>
                                          </p:cBhvr>
                                          <p:tavLst>
                                            <p:tav tm="0">
                                              <p:val>
                                                <p:fltVal val="0"/>
                                              </p:val>
                                            </p:tav>
                                            <p:tav tm="100000">
                                              <p:val>
                                                <p:strVal val="#ppt_h"/>
                                              </p:val>
                                            </p:tav>
                                          </p:tavLst>
                                        </p:anim>
                                        <p:animEffect transition="in" filter="fade">
                                          <p:cBhvr>
                                            <p:cTn id="42" dur="500"/>
                                            <p:tgtEl>
                                              <p:spTgt spid="1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fade">
                                          <p:cBhvr>
                                            <p:cTn id="45" dur="500"/>
                                            <p:tgtEl>
                                              <p:spTgt spid="33"/>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fltVal val="0"/>
                                              </p:val>
                                            </p:tav>
                                            <p:tav tm="100000">
                                              <p:val>
                                                <p:strVal val="#ppt_w"/>
                                              </p:val>
                                            </p:tav>
                                          </p:tavLst>
                                        </p:anim>
                                        <p:anim calcmode="lin" valueType="num">
                                          <p:cBhvr>
                                            <p:cTn id="51" dur="500" fill="hold"/>
                                            <p:tgtEl>
                                              <p:spTgt spid="17"/>
                                            </p:tgtEl>
                                            <p:attrNameLst>
                                              <p:attrName>ppt_h</p:attrName>
                                            </p:attrNameLst>
                                          </p:cBhvr>
                                          <p:tavLst>
                                            <p:tav tm="0">
                                              <p:val>
                                                <p:fltVal val="0"/>
                                              </p:val>
                                            </p:tav>
                                            <p:tav tm="100000">
                                              <p:val>
                                                <p:strVal val="#ppt_h"/>
                                              </p:val>
                                            </p:tav>
                                          </p:tavLst>
                                        </p:anim>
                                        <p:animEffect transition="in" filter="fade">
                                          <p:cBhvr>
                                            <p:cTn id="52" dur="500"/>
                                            <p:tgtEl>
                                              <p:spTgt spid="1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500"/>
                                            <p:tgtEl>
                                              <p:spTgt spid="34"/>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randombar(horizontal)">
                                          <p:cBhvr>
                                            <p:cTn id="60" dur="500"/>
                                            <p:tgtEl>
                                              <p:spTgt spid="31"/>
                                            </p:tgtEl>
                                          </p:cBhvr>
                                        </p:animEffect>
                                      </p:childTnLst>
                                    </p:cTn>
                                  </p:par>
                                  <p:par>
                                    <p:cTn id="61" presetID="2" presetClass="entr" presetSubtype="8"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0-#ppt_w/2"/>
                                              </p:val>
                                            </p:tav>
                                            <p:tav tm="100000">
                                              <p:val>
                                                <p:strVal val="#ppt_x"/>
                                              </p:val>
                                            </p:tav>
                                          </p:tavLst>
                                        </p:anim>
                                        <p:anim calcmode="lin" valueType="num">
                                          <p:cBhvr additive="base">
                                            <p:cTn id="64" dur="500" fill="hold"/>
                                            <p:tgtEl>
                                              <p:spTgt spid="43"/>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44"/>
                                            </p:tgtEl>
                                            <p:attrNameLst>
                                              <p:attrName>style.visibility</p:attrName>
                                            </p:attrNameLst>
                                          </p:cBhvr>
                                          <p:to>
                                            <p:strVal val="visible"/>
                                          </p:to>
                                        </p:set>
                                        <p:anim calcmode="lin" valueType="num">
                                          <p:cBhvr additive="base">
                                            <p:cTn id="67" dur="500" fill="hold"/>
                                            <p:tgtEl>
                                              <p:spTgt spid="44"/>
                                            </p:tgtEl>
                                            <p:attrNameLst>
                                              <p:attrName>ppt_x</p:attrName>
                                            </p:attrNameLst>
                                          </p:cBhvr>
                                          <p:tavLst>
                                            <p:tav tm="0">
                                              <p:val>
                                                <p:strVal val="0-#ppt_w/2"/>
                                              </p:val>
                                            </p:tav>
                                            <p:tav tm="100000">
                                              <p:val>
                                                <p:strVal val="#ppt_x"/>
                                              </p:val>
                                            </p:tav>
                                          </p:tavLst>
                                        </p:anim>
                                        <p:anim calcmode="lin" valueType="num">
                                          <p:cBhvr additive="base">
                                            <p:cTn id="68" dur="500" fill="hold"/>
                                            <p:tgtEl>
                                              <p:spTgt spid="44"/>
                                            </p:tgtEl>
                                            <p:attrNameLst>
                                              <p:attrName>ppt_y</p:attrName>
                                            </p:attrNameLst>
                                          </p:cBhvr>
                                          <p:tavLst>
                                            <p:tav tm="0">
                                              <p:val>
                                                <p:strVal val="#ppt_y"/>
                                              </p:val>
                                            </p:tav>
                                            <p:tav tm="100000">
                                              <p:val>
                                                <p:strVal val="#ppt_y"/>
                                              </p:val>
                                            </p:tav>
                                          </p:tavLst>
                                        </p:anim>
                                      </p:childTnLst>
                                    </p:cTn>
                                  </p:par>
                                </p:childTnLst>
                              </p:cTn>
                            </p:par>
                            <p:par>
                              <p:cTn id="69" fill="hold">
                                <p:stCondLst>
                                  <p:cond delay="500"/>
                                </p:stCondLst>
                                <p:childTnLst>
                                  <p:par>
                                    <p:cTn id="70" presetID="2" presetClass="entr" presetSubtype="2" fill="hold" nodeType="afterEffect" p14:presetBounceEnd="32000">
                                      <p:stCondLst>
                                        <p:cond delay="0"/>
                                      </p:stCondLst>
                                      <p:childTnLst>
                                        <p:set>
                                          <p:cBhvr>
                                            <p:cTn id="71" dur="1" fill="hold">
                                              <p:stCondLst>
                                                <p:cond delay="0"/>
                                              </p:stCondLst>
                                            </p:cTn>
                                            <p:tgtEl>
                                              <p:spTgt spid="29"/>
                                            </p:tgtEl>
                                            <p:attrNameLst>
                                              <p:attrName>style.visibility</p:attrName>
                                            </p:attrNameLst>
                                          </p:cBhvr>
                                          <p:to>
                                            <p:strVal val="visible"/>
                                          </p:to>
                                        </p:set>
                                        <p:anim calcmode="lin" valueType="num" p14:bounceEnd="32000">
                                          <p:cBhvr additive="base">
                                            <p:cTn id="72" dur="500" fill="hold"/>
                                            <p:tgtEl>
                                              <p:spTgt spid="29"/>
                                            </p:tgtEl>
                                            <p:attrNameLst>
                                              <p:attrName>ppt_x</p:attrName>
                                            </p:attrNameLst>
                                          </p:cBhvr>
                                          <p:tavLst>
                                            <p:tav tm="0">
                                              <p:val>
                                                <p:strVal val="1+#ppt_w/2"/>
                                              </p:val>
                                            </p:tav>
                                            <p:tav tm="100000">
                                              <p:val>
                                                <p:strVal val="#ppt_x"/>
                                              </p:val>
                                            </p:tav>
                                          </p:tavLst>
                                        </p:anim>
                                        <p:anim calcmode="lin" valueType="num" p14:bounceEnd="32000">
                                          <p:cBhvr additive="base">
                                            <p:cTn id="73" dur="500" fill="hold"/>
                                            <p:tgtEl>
                                              <p:spTgt spid="29"/>
                                            </p:tgtEl>
                                            <p:attrNameLst>
                                              <p:attrName>ppt_y</p:attrName>
                                            </p:attrNameLst>
                                          </p:cBhvr>
                                          <p:tavLst>
                                            <p:tav tm="0">
                                              <p:val>
                                                <p:strVal val="#ppt_y"/>
                                              </p:val>
                                            </p:tav>
                                            <p:tav tm="100000">
                                              <p:val>
                                                <p:strVal val="#ppt_y"/>
                                              </p:val>
                                            </p:tav>
                                          </p:tavLst>
                                        </p:anim>
                                      </p:childTnLst>
                                    </p:cTn>
                                  </p:par>
                                  <p:par>
                                    <p:cTn id="74" presetID="22" presetClass="entr" presetSubtype="1" fill="hold" grpId="0" nodeType="with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up)">
                                          <p:cBhvr>
                                            <p:cTn id="76" dur="500"/>
                                            <p:tgtEl>
                                              <p:spTgt spid="35"/>
                                            </p:tgtEl>
                                          </p:cBhvr>
                                        </p:animEffect>
                                      </p:childTnLst>
                                    </p:cTn>
                                  </p:par>
                                </p:childTnLst>
                              </p:cTn>
                            </p:par>
                          </p:childTnLst>
                        </p:cTn>
                      </p:par>
                      <p:par>
                        <p:cTn id="77" fill="hold">
                          <p:stCondLst>
                            <p:cond delay="indefinite"/>
                          </p:stCondLst>
                          <p:childTnLst>
                            <p:par>
                              <p:cTn id="78" fill="hold">
                                <p:stCondLst>
                                  <p:cond delay="0"/>
                                </p:stCondLst>
                                <p:childTnLst>
                                  <p:par>
                                    <p:cTn id="79" presetID="14" presetClass="entr" presetSubtype="10" fill="hold" nodeType="click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randombar(horizontal)">
                                          <p:cBhvr>
                                            <p:cTn id="81" dur="500"/>
                                            <p:tgtEl>
                                              <p:spTgt spid="32"/>
                                            </p:tgtEl>
                                          </p:cBhvr>
                                        </p:animEffect>
                                      </p:childTnLst>
                                    </p:cTn>
                                  </p:par>
                                </p:childTnLst>
                              </p:cTn>
                            </p:par>
                            <p:par>
                              <p:cTn id="82" fill="hold">
                                <p:stCondLst>
                                  <p:cond delay="500"/>
                                </p:stCondLst>
                                <p:childTnLst>
                                  <p:par>
                                    <p:cTn id="83" presetID="2" presetClass="entr" presetSubtype="2" fill="hold" nodeType="afterEffect" p14:presetBounceEnd="22000">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14:bounceEnd="22000">
                                          <p:cBhvr additive="base">
                                            <p:cTn id="85" dur="500" fill="hold"/>
                                            <p:tgtEl>
                                              <p:spTgt spid="30"/>
                                            </p:tgtEl>
                                            <p:attrNameLst>
                                              <p:attrName>ppt_x</p:attrName>
                                            </p:attrNameLst>
                                          </p:cBhvr>
                                          <p:tavLst>
                                            <p:tav tm="0">
                                              <p:val>
                                                <p:strVal val="1+#ppt_w/2"/>
                                              </p:val>
                                            </p:tav>
                                            <p:tav tm="100000">
                                              <p:val>
                                                <p:strVal val="#ppt_x"/>
                                              </p:val>
                                            </p:tav>
                                          </p:tavLst>
                                        </p:anim>
                                        <p:anim calcmode="lin" valueType="num" p14:bounceEnd="22000">
                                          <p:cBhvr additive="base">
                                            <p:cTn id="86"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5" grpId="0" animBg="1"/>
          <p:bldP spid="34" grpId="0" animBg="1"/>
          <p:bldP spid="16" grpId="0"/>
          <p:bldP spid="17" grpId="0"/>
          <p:bldP spid="38" grpId="0" build="allAtOnce" animBg="1"/>
          <p:bldP spid="38" grpId="1" build="allAtOnce" animBg="1"/>
          <p:bldP spid="15" grpId="0" build="allAtOnce" animBg="1"/>
          <p:bldP spid="43" grpId="0"/>
          <p:bldP spid="4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iterate type="lt">
                                        <p:tmPct val="0"/>
                                      </p:iterate>
                                      <p:childTnLst>
                                        <p:set>
                                          <p:cBhvr>
                                            <p:cTn id="6" dur="1" fill="hold">
                                              <p:stCondLst>
                                                <p:cond delay="0"/>
                                              </p:stCondLst>
                                            </p:cTn>
                                            <p:tgtEl>
                                              <p:spTgt spid="38">
                                                <p:bg/>
                                              </p:spTgt>
                                            </p:tgtEl>
                                            <p:attrNameLst>
                                              <p:attrName>style.visibility</p:attrName>
                                            </p:attrNameLst>
                                          </p:cBhvr>
                                          <p:to>
                                            <p:strVal val="visible"/>
                                          </p:to>
                                        </p:set>
                                        <p:anim calcmode="lin" valueType="num">
                                          <p:cBhvr>
                                            <p:cTn id="7" dur="600" fill="hold"/>
                                            <p:tgtEl>
                                              <p:spTgt spid="38">
                                                <p:bg/>
                                              </p:spTgt>
                                            </p:tgtEl>
                                            <p:attrNameLst>
                                              <p:attrName>ppt_w</p:attrName>
                                            </p:attrNameLst>
                                          </p:cBhvr>
                                          <p:tavLst>
                                            <p:tav tm="0">
                                              <p:val>
                                                <p:fltVal val="0"/>
                                              </p:val>
                                            </p:tav>
                                            <p:tav tm="100000">
                                              <p:val>
                                                <p:strVal val="#ppt_w"/>
                                              </p:val>
                                            </p:tav>
                                          </p:tavLst>
                                        </p:anim>
                                        <p:anim calcmode="lin" valueType="num">
                                          <p:cBhvr>
                                            <p:cTn id="8" dur="600" fill="hold"/>
                                            <p:tgtEl>
                                              <p:spTgt spid="38">
                                                <p:bg/>
                                              </p:spTgt>
                                            </p:tgtEl>
                                            <p:attrNameLst>
                                              <p:attrName>ppt_h</p:attrName>
                                            </p:attrNameLst>
                                          </p:cBhvr>
                                          <p:tavLst>
                                            <p:tav tm="0">
                                              <p:val>
                                                <p:fltVal val="0"/>
                                              </p:val>
                                            </p:tav>
                                            <p:tav tm="100000">
                                              <p:val>
                                                <p:strVal val="#ppt_h"/>
                                              </p:val>
                                            </p:tav>
                                          </p:tavLst>
                                        </p:anim>
                                        <p:animEffect transition="in" filter="fade">
                                          <p:cBhvr>
                                            <p:cTn id="9" dur="600"/>
                                            <p:tgtEl>
                                              <p:spTgt spid="38">
                                                <p:bg/>
                                              </p:spTgt>
                                            </p:tgtEl>
                                          </p:cBhvr>
                                        </p:animEffect>
                                      </p:childTnLst>
                                    </p:cTn>
                                  </p:par>
                                  <p:par>
                                    <p:cTn id="10" presetID="53" presetClass="entr" presetSubtype="16" fill="hold" grpId="0" nodeType="withEffect">
                                      <p:stCondLst>
                                        <p:cond delay="0"/>
                                      </p:stCondLst>
                                      <p:iterate type="lt">
                                        <p:tmPct val="0"/>
                                      </p:iterate>
                                      <p:childTnLst>
                                        <p:set>
                                          <p:cBhvr>
                                            <p:cTn id="11" dur="1" fill="hold">
                                              <p:stCondLst>
                                                <p:cond delay="0"/>
                                              </p:stCondLst>
                                            </p:cTn>
                                            <p:tgtEl>
                                              <p:spTgt spid="38">
                                                <p:txEl>
                                                  <p:pRg st="0" end="0"/>
                                                </p:txEl>
                                              </p:spTgt>
                                            </p:tgtEl>
                                            <p:attrNameLst>
                                              <p:attrName>style.visibility</p:attrName>
                                            </p:attrNameLst>
                                          </p:cBhvr>
                                          <p:to>
                                            <p:strVal val="visible"/>
                                          </p:to>
                                        </p:set>
                                        <p:anim calcmode="lin" valueType="num">
                                          <p:cBhvr>
                                            <p:cTn id="12" dur="600" fill="hold"/>
                                            <p:tgtEl>
                                              <p:spTgt spid="38">
                                                <p:txEl>
                                                  <p:pRg st="0" end="0"/>
                                                </p:txEl>
                                              </p:spTgt>
                                            </p:tgtEl>
                                            <p:attrNameLst>
                                              <p:attrName>ppt_w</p:attrName>
                                            </p:attrNameLst>
                                          </p:cBhvr>
                                          <p:tavLst>
                                            <p:tav tm="0">
                                              <p:val>
                                                <p:fltVal val="0"/>
                                              </p:val>
                                            </p:tav>
                                            <p:tav tm="100000">
                                              <p:val>
                                                <p:strVal val="#ppt_w"/>
                                              </p:val>
                                            </p:tav>
                                          </p:tavLst>
                                        </p:anim>
                                        <p:anim calcmode="lin" valueType="num">
                                          <p:cBhvr>
                                            <p:cTn id="13" dur="600" fill="hold"/>
                                            <p:tgtEl>
                                              <p:spTgt spid="38">
                                                <p:txEl>
                                                  <p:pRg st="0" end="0"/>
                                                </p:txEl>
                                              </p:spTgt>
                                            </p:tgtEl>
                                            <p:attrNameLst>
                                              <p:attrName>ppt_h</p:attrName>
                                            </p:attrNameLst>
                                          </p:cBhvr>
                                          <p:tavLst>
                                            <p:tav tm="0">
                                              <p:val>
                                                <p:fltVal val="0"/>
                                              </p:val>
                                            </p:tav>
                                            <p:tav tm="100000">
                                              <p:val>
                                                <p:strVal val="#ppt_h"/>
                                              </p:val>
                                            </p:tav>
                                          </p:tavLst>
                                        </p:anim>
                                        <p:animEffect transition="in" filter="fade">
                                          <p:cBhvr>
                                            <p:cTn id="14" dur="600"/>
                                            <p:tgtEl>
                                              <p:spTgt spid="38">
                                                <p:txEl>
                                                  <p:pRg st="0" end="0"/>
                                                </p:txEl>
                                              </p:spTgt>
                                            </p:tgtEl>
                                          </p:cBhvr>
                                        </p:animEffect>
                                      </p:childTnLst>
                                    </p:cTn>
                                  </p:par>
                                  <p:par>
                                    <p:cTn id="15" presetID="42" presetClass="entr" presetSubtype="0" fill="hold" grpId="1" nodeType="withEffect">
                                      <p:stCondLst>
                                        <p:cond delay="0"/>
                                      </p:stCondLst>
                                      <p:iterate type="lt">
                                        <p:tmPct val="0"/>
                                      </p:iterate>
                                      <p:childTnLst>
                                        <p:set>
                                          <p:cBhvr>
                                            <p:cTn id="16" dur="1" fill="hold">
                                              <p:stCondLst>
                                                <p:cond delay="0"/>
                                              </p:stCondLst>
                                            </p:cTn>
                                            <p:tgtEl>
                                              <p:spTgt spid="38">
                                                <p:bg/>
                                              </p:spTgt>
                                            </p:tgtEl>
                                            <p:attrNameLst>
                                              <p:attrName>style.visibility</p:attrName>
                                            </p:attrNameLst>
                                          </p:cBhvr>
                                          <p:to>
                                            <p:strVal val="visible"/>
                                          </p:to>
                                        </p:set>
                                        <p:animEffect transition="in" filter="fade">
                                          <p:cBhvr>
                                            <p:cTn id="17" dur="600"/>
                                            <p:tgtEl>
                                              <p:spTgt spid="38">
                                                <p:bg/>
                                              </p:spTgt>
                                            </p:tgtEl>
                                          </p:cBhvr>
                                        </p:animEffect>
                                        <p:anim calcmode="lin" valueType="num">
                                          <p:cBhvr>
                                            <p:cTn id="18" dur="600" fill="hold"/>
                                            <p:tgtEl>
                                              <p:spTgt spid="38">
                                                <p:bg/>
                                              </p:spTgt>
                                            </p:tgtEl>
                                            <p:attrNameLst>
                                              <p:attrName>ppt_x</p:attrName>
                                            </p:attrNameLst>
                                          </p:cBhvr>
                                          <p:tavLst>
                                            <p:tav tm="0">
                                              <p:val>
                                                <p:strVal val="#ppt_x"/>
                                              </p:val>
                                            </p:tav>
                                            <p:tav tm="100000">
                                              <p:val>
                                                <p:strVal val="#ppt_x"/>
                                              </p:val>
                                            </p:tav>
                                          </p:tavLst>
                                        </p:anim>
                                        <p:anim calcmode="lin" valueType="num">
                                          <p:cBhvr>
                                            <p:cTn id="19" dur="600" fill="hold"/>
                                            <p:tgtEl>
                                              <p:spTgt spid="38">
                                                <p:bg/>
                                              </p:spTgt>
                                            </p:tgtEl>
                                            <p:attrNameLst>
                                              <p:attrName>ppt_y</p:attrName>
                                            </p:attrNameLst>
                                          </p:cBhvr>
                                          <p:tavLst>
                                            <p:tav tm="0">
                                              <p:val>
                                                <p:strVal val="#ppt_y+.1"/>
                                              </p:val>
                                            </p:tav>
                                            <p:tav tm="100000">
                                              <p:val>
                                                <p:strVal val="#ppt_y"/>
                                              </p:val>
                                            </p:tav>
                                          </p:tavLst>
                                        </p:anim>
                                      </p:childTnLst>
                                    </p:cTn>
                                  </p:par>
                                  <p:par>
                                    <p:cTn id="20" presetID="42" presetClass="entr" presetSubtype="0" fill="hold" grpId="1" nodeType="withEffect">
                                      <p:stCondLst>
                                        <p:cond delay="0"/>
                                      </p:stCondLst>
                                      <p:iterate type="lt">
                                        <p:tmPct val="0"/>
                                      </p:iterate>
                                      <p:childTnLst>
                                        <p:set>
                                          <p:cBhvr>
                                            <p:cTn id="21" dur="1" fill="hold">
                                              <p:stCondLst>
                                                <p:cond delay="0"/>
                                              </p:stCondLst>
                                            </p:cTn>
                                            <p:tgtEl>
                                              <p:spTgt spid="38">
                                                <p:txEl>
                                                  <p:pRg st="0" end="0"/>
                                                </p:txEl>
                                              </p:spTgt>
                                            </p:tgtEl>
                                            <p:attrNameLst>
                                              <p:attrName>style.visibility</p:attrName>
                                            </p:attrNameLst>
                                          </p:cBhvr>
                                          <p:to>
                                            <p:strVal val="visible"/>
                                          </p:to>
                                        </p:set>
                                        <p:animEffect transition="in" filter="fade">
                                          <p:cBhvr>
                                            <p:cTn id="22" dur="600"/>
                                            <p:tgtEl>
                                              <p:spTgt spid="38">
                                                <p:txEl>
                                                  <p:pRg st="0" end="0"/>
                                                </p:txEl>
                                              </p:spTgt>
                                            </p:tgtEl>
                                          </p:cBhvr>
                                        </p:animEffect>
                                        <p:anim calcmode="lin" valueType="num">
                                          <p:cBhvr>
                                            <p:cTn id="23" dur="6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24" dur="6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5">
                                                <p:bg/>
                                              </p:spTgt>
                                            </p:tgtEl>
                                            <p:attrNameLst>
                                              <p:attrName>style.visibility</p:attrName>
                                            </p:attrNameLst>
                                          </p:cBhvr>
                                          <p:to>
                                            <p:strVal val="visible"/>
                                          </p:to>
                                        </p:set>
                                        <p:animEffect transition="in" filter="wipe(left)">
                                          <p:cBhvr>
                                            <p:cTn id="29" dur="500"/>
                                            <p:tgtEl>
                                              <p:spTgt spid="15">
                                                <p:bg/>
                                              </p:spTgt>
                                            </p:tgtEl>
                                          </p:cBhvr>
                                        </p:animEffect>
                                      </p:childTnLst>
                                    </p:cTn>
                                  </p:par>
                                  <p:par>
                                    <p:cTn id="30" presetID="56" presetClass="entr" presetSubtype="0" fill="hold" grpId="0" nodeType="withEffect">
                                      <p:stCondLst>
                                        <p:cond delay="0"/>
                                      </p:stCondLst>
                                      <p:iterate type="lt">
                                        <p:tmPct val="10000"/>
                                      </p:iterate>
                                      <p:childTnLst>
                                        <p:set>
                                          <p:cBhvr>
                                            <p:cTn id="31" dur="1" fill="hold">
                                              <p:stCondLst>
                                                <p:cond delay="0"/>
                                              </p:stCondLst>
                                            </p:cTn>
                                            <p:tgtEl>
                                              <p:spTgt spid="15">
                                                <p:txEl>
                                                  <p:pRg st="0" end="0"/>
                                                </p:txEl>
                                              </p:spTgt>
                                            </p:tgtEl>
                                            <p:attrNameLst>
                                              <p:attrName>style.visibility</p:attrName>
                                            </p:attrNameLst>
                                          </p:cBhvr>
                                          <p:to>
                                            <p:strVal val="visible"/>
                                          </p:to>
                                        </p:set>
                                        <p:anim by="(-#ppt_w*2)" calcmode="lin" valueType="num">
                                          <p:cBhvr rctx="PPT">
                                            <p:cTn id="32" dur="250" autoRev="1" fill="hold">
                                              <p:stCondLst>
                                                <p:cond delay="0"/>
                                              </p:stCondLst>
                                            </p:cTn>
                                            <p:tgtEl>
                                              <p:spTgt spid="15">
                                                <p:txEl>
                                                  <p:pRg st="0" end="0"/>
                                                </p:txEl>
                                              </p:spTgt>
                                            </p:tgtEl>
                                            <p:attrNameLst>
                                              <p:attrName>ppt_w</p:attrName>
                                            </p:attrNameLst>
                                          </p:cBhvr>
                                        </p:anim>
                                        <p:anim by="(#ppt_w*0.50)" calcmode="lin" valueType="num">
                                          <p:cBhvr>
                                            <p:cTn id="33" dur="250" decel="50000" autoRev="1" fill="hold">
                                              <p:stCondLst>
                                                <p:cond delay="0"/>
                                              </p:stCondLst>
                                            </p:cTn>
                                            <p:tgtEl>
                                              <p:spTgt spid="15">
                                                <p:txEl>
                                                  <p:pRg st="0" end="0"/>
                                                </p:txEl>
                                              </p:spTgt>
                                            </p:tgtEl>
                                            <p:attrNameLst>
                                              <p:attrName>ppt_x</p:attrName>
                                            </p:attrNameLst>
                                          </p:cBhvr>
                                        </p:anim>
                                        <p:anim from="(-#ppt_h/2)" to="(#ppt_y)" calcmode="lin" valueType="num">
                                          <p:cBhvr>
                                            <p:cTn id="34" dur="500" fill="hold">
                                              <p:stCondLst>
                                                <p:cond delay="0"/>
                                              </p:stCondLst>
                                            </p:cTn>
                                            <p:tgtEl>
                                              <p:spTgt spid="15">
                                                <p:txEl>
                                                  <p:pRg st="0" end="0"/>
                                                </p:txEl>
                                              </p:spTgt>
                                            </p:tgtEl>
                                            <p:attrNameLst>
                                              <p:attrName>ppt_y</p:attrName>
                                            </p:attrNameLst>
                                          </p:cBhvr>
                                        </p:anim>
                                        <p:animRot by="21600000">
                                          <p:cBhvr>
                                            <p:cTn id="35" dur="500" fill="hold">
                                              <p:stCondLst>
                                                <p:cond delay="0"/>
                                              </p:stCondLst>
                                            </p:cTn>
                                            <p:tgtEl>
                                              <p:spTgt spid="15">
                                                <p:txEl>
                                                  <p:pRg st="0" end="0"/>
                                                </p:txEl>
                                              </p:spTgt>
                                            </p:tgtEl>
                                            <p:attrNameLst>
                                              <p:attrName>r</p:attrName>
                                            </p:attrNameLst>
                                          </p:cBhvr>
                                        </p:animRo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fltVal val="0"/>
                                              </p:val>
                                            </p:tav>
                                            <p:tav tm="100000">
                                              <p:val>
                                                <p:strVal val="#ppt_w"/>
                                              </p:val>
                                            </p:tav>
                                          </p:tavLst>
                                        </p:anim>
                                        <p:anim calcmode="lin" valueType="num">
                                          <p:cBhvr>
                                            <p:cTn id="41" dur="500" fill="hold"/>
                                            <p:tgtEl>
                                              <p:spTgt spid="16"/>
                                            </p:tgtEl>
                                            <p:attrNameLst>
                                              <p:attrName>ppt_h</p:attrName>
                                            </p:attrNameLst>
                                          </p:cBhvr>
                                          <p:tavLst>
                                            <p:tav tm="0">
                                              <p:val>
                                                <p:fltVal val="0"/>
                                              </p:val>
                                            </p:tav>
                                            <p:tav tm="100000">
                                              <p:val>
                                                <p:strVal val="#ppt_h"/>
                                              </p:val>
                                            </p:tav>
                                          </p:tavLst>
                                        </p:anim>
                                        <p:animEffect transition="in" filter="fade">
                                          <p:cBhvr>
                                            <p:cTn id="42" dur="500"/>
                                            <p:tgtEl>
                                              <p:spTgt spid="1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fade">
                                          <p:cBhvr>
                                            <p:cTn id="45" dur="500"/>
                                            <p:tgtEl>
                                              <p:spTgt spid="33"/>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fltVal val="0"/>
                                              </p:val>
                                            </p:tav>
                                            <p:tav tm="100000">
                                              <p:val>
                                                <p:strVal val="#ppt_w"/>
                                              </p:val>
                                            </p:tav>
                                          </p:tavLst>
                                        </p:anim>
                                        <p:anim calcmode="lin" valueType="num">
                                          <p:cBhvr>
                                            <p:cTn id="51" dur="500" fill="hold"/>
                                            <p:tgtEl>
                                              <p:spTgt spid="17"/>
                                            </p:tgtEl>
                                            <p:attrNameLst>
                                              <p:attrName>ppt_h</p:attrName>
                                            </p:attrNameLst>
                                          </p:cBhvr>
                                          <p:tavLst>
                                            <p:tav tm="0">
                                              <p:val>
                                                <p:fltVal val="0"/>
                                              </p:val>
                                            </p:tav>
                                            <p:tav tm="100000">
                                              <p:val>
                                                <p:strVal val="#ppt_h"/>
                                              </p:val>
                                            </p:tav>
                                          </p:tavLst>
                                        </p:anim>
                                        <p:animEffect transition="in" filter="fade">
                                          <p:cBhvr>
                                            <p:cTn id="52" dur="500"/>
                                            <p:tgtEl>
                                              <p:spTgt spid="1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500"/>
                                            <p:tgtEl>
                                              <p:spTgt spid="34"/>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randombar(horizontal)">
                                          <p:cBhvr>
                                            <p:cTn id="60" dur="500"/>
                                            <p:tgtEl>
                                              <p:spTgt spid="31"/>
                                            </p:tgtEl>
                                          </p:cBhvr>
                                        </p:animEffect>
                                      </p:childTnLst>
                                    </p:cTn>
                                  </p:par>
                                  <p:par>
                                    <p:cTn id="61" presetID="2" presetClass="entr" presetSubtype="8"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0-#ppt_w/2"/>
                                              </p:val>
                                            </p:tav>
                                            <p:tav tm="100000">
                                              <p:val>
                                                <p:strVal val="#ppt_x"/>
                                              </p:val>
                                            </p:tav>
                                          </p:tavLst>
                                        </p:anim>
                                        <p:anim calcmode="lin" valueType="num">
                                          <p:cBhvr additive="base">
                                            <p:cTn id="64" dur="500" fill="hold"/>
                                            <p:tgtEl>
                                              <p:spTgt spid="43"/>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44"/>
                                            </p:tgtEl>
                                            <p:attrNameLst>
                                              <p:attrName>style.visibility</p:attrName>
                                            </p:attrNameLst>
                                          </p:cBhvr>
                                          <p:to>
                                            <p:strVal val="visible"/>
                                          </p:to>
                                        </p:set>
                                        <p:anim calcmode="lin" valueType="num">
                                          <p:cBhvr additive="base">
                                            <p:cTn id="67" dur="500" fill="hold"/>
                                            <p:tgtEl>
                                              <p:spTgt spid="44"/>
                                            </p:tgtEl>
                                            <p:attrNameLst>
                                              <p:attrName>ppt_x</p:attrName>
                                            </p:attrNameLst>
                                          </p:cBhvr>
                                          <p:tavLst>
                                            <p:tav tm="0">
                                              <p:val>
                                                <p:strVal val="0-#ppt_w/2"/>
                                              </p:val>
                                            </p:tav>
                                            <p:tav tm="100000">
                                              <p:val>
                                                <p:strVal val="#ppt_x"/>
                                              </p:val>
                                            </p:tav>
                                          </p:tavLst>
                                        </p:anim>
                                        <p:anim calcmode="lin" valueType="num">
                                          <p:cBhvr additive="base">
                                            <p:cTn id="68" dur="500" fill="hold"/>
                                            <p:tgtEl>
                                              <p:spTgt spid="44"/>
                                            </p:tgtEl>
                                            <p:attrNameLst>
                                              <p:attrName>ppt_y</p:attrName>
                                            </p:attrNameLst>
                                          </p:cBhvr>
                                          <p:tavLst>
                                            <p:tav tm="0">
                                              <p:val>
                                                <p:strVal val="#ppt_y"/>
                                              </p:val>
                                            </p:tav>
                                            <p:tav tm="100000">
                                              <p:val>
                                                <p:strVal val="#ppt_y"/>
                                              </p:val>
                                            </p:tav>
                                          </p:tavLst>
                                        </p:anim>
                                      </p:childTnLst>
                                    </p:cTn>
                                  </p:par>
                                </p:childTnLst>
                              </p:cTn>
                            </p:par>
                            <p:par>
                              <p:cTn id="69" fill="hold">
                                <p:stCondLst>
                                  <p:cond delay="500"/>
                                </p:stCondLst>
                                <p:childTnLst>
                                  <p:par>
                                    <p:cTn id="70" presetID="2" presetClass="entr" presetSubtype="2"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 calcmode="lin" valueType="num">
                                          <p:cBhvr additive="base">
                                            <p:cTn id="72" dur="500" fill="hold"/>
                                            <p:tgtEl>
                                              <p:spTgt spid="29"/>
                                            </p:tgtEl>
                                            <p:attrNameLst>
                                              <p:attrName>ppt_x</p:attrName>
                                            </p:attrNameLst>
                                          </p:cBhvr>
                                          <p:tavLst>
                                            <p:tav tm="0">
                                              <p:val>
                                                <p:strVal val="1+#ppt_w/2"/>
                                              </p:val>
                                            </p:tav>
                                            <p:tav tm="100000">
                                              <p:val>
                                                <p:strVal val="#ppt_x"/>
                                              </p:val>
                                            </p:tav>
                                          </p:tavLst>
                                        </p:anim>
                                        <p:anim calcmode="lin" valueType="num">
                                          <p:cBhvr additive="base">
                                            <p:cTn id="73" dur="500" fill="hold"/>
                                            <p:tgtEl>
                                              <p:spTgt spid="29"/>
                                            </p:tgtEl>
                                            <p:attrNameLst>
                                              <p:attrName>ppt_y</p:attrName>
                                            </p:attrNameLst>
                                          </p:cBhvr>
                                          <p:tavLst>
                                            <p:tav tm="0">
                                              <p:val>
                                                <p:strVal val="#ppt_y"/>
                                              </p:val>
                                            </p:tav>
                                            <p:tav tm="100000">
                                              <p:val>
                                                <p:strVal val="#ppt_y"/>
                                              </p:val>
                                            </p:tav>
                                          </p:tavLst>
                                        </p:anim>
                                      </p:childTnLst>
                                    </p:cTn>
                                  </p:par>
                                  <p:par>
                                    <p:cTn id="74" presetID="22" presetClass="entr" presetSubtype="1" fill="hold" grpId="0" nodeType="with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up)">
                                          <p:cBhvr>
                                            <p:cTn id="76" dur="500"/>
                                            <p:tgtEl>
                                              <p:spTgt spid="35"/>
                                            </p:tgtEl>
                                          </p:cBhvr>
                                        </p:animEffect>
                                      </p:childTnLst>
                                    </p:cTn>
                                  </p:par>
                                </p:childTnLst>
                              </p:cTn>
                            </p:par>
                          </p:childTnLst>
                        </p:cTn>
                      </p:par>
                      <p:par>
                        <p:cTn id="77" fill="hold">
                          <p:stCondLst>
                            <p:cond delay="indefinite"/>
                          </p:stCondLst>
                          <p:childTnLst>
                            <p:par>
                              <p:cTn id="78" fill="hold">
                                <p:stCondLst>
                                  <p:cond delay="0"/>
                                </p:stCondLst>
                                <p:childTnLst>
                                  <p:par>
                                    <p:cTn id="79" presetID="14" presetClass="entr" presetSubtype="10" fill="hold" nodeType="click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randombar(horizontal)">
                                          <p:cBhvr>
                                            <p:cTn id="81" dur="500"/>
                                            <p:tgtEl>
                                              <p:spTgt spid="32"/>
                                            </p:tgtEl>
                                          </p:cBhvr>
                                        </p:animEffect>
                                      </p:childTnLst>
                                    </p:cTn>
                                  </p:par>
                                </p:childTnLst>
                              </p:cTn>
                            </p:par>
                            <p:par>
                              <p:cTn id="82" fill="hold">
                                <p:stCondLst>
                                  <p:cond delay="500"/>
                                </p:stCondLst>
                                <p:childTnLst>
                                  <p:par>
                                    <p:cTn id="83" presetID="2" presetClass="entr" presetSubtype="2"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additive="base">
                                            <p:cTn id="85" dur="500" fill="hold"/>
                                            <p:tgtEl>
                                              <p:spTgt spid="30"/>
                                            </p:tgtEl>
                                            <p:attrNameLst>
                                              <p:attrName>ppt_x</p:attrName>
                                            </p:attrNameLst>
                                          </p:cBhvr>
                                          <p:tavLst>
                                            <p:tav tm="0">
                                              <p:val>
                                                <p:strVal val="1+#ppt_w/2"/>
                                              </p:val>
                                            </p:tav>
                                            <p:tav tm="100000">
                                              <p:val>
                                                <p:strVal val="#ppt_x"/>
                                              </p:val>
                                            </p:tav>
                                          </p:tavLst>
                                        </p:anim>
                                        <p:anim calcmode="lin" valueType="num">
                                          <p:cBhvr additive="base">
                                            <p:cTn id="86"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5" grpId="0" animBg="1"/>
          <p:bldP spid="34" grpId="0" animBg="1"/>
          <p:bldP spid="16" grpId="0"/>
          <p:bldP spid="17" grpId="0"/>
          <p:bldP spid="38" grpId="0" build="allAtOnce" animBg="1"/>
          <p:bldP spid="38" grpId="1" build="allAtOnce" animBg="1"/>
          <p:bldP spid="15" grpId="0" build="allAtOnce" animBg="1"/>
          <p:bldP spid="43" grpId="0"/>
          <p:bldP spid="44"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http://www.cedars-sinai.edu/Patients/Programs-and-Services/Imaging-Center/Imaging-Procedures/MRI/Images/MRI-scan-room.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3253" r="93226" b="12522"/>
          <a:stretch/>
        </p:blipFill>
        <p:spPr bwMode="auto">
          <a:xfrm>
            <a:off x="1" y="87630"/>
            <a:ext cx="1143000" cy="467258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cedars-sinai.edu/Patients/Programs-and-Services/Imaging-Center/Imaging-Procedures/MRI/Images/MRI-scan-room.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3014" b="9275"/>
          <a:stretch/>
        </p:blipFill>
        <p:spPr bwMode="auto">
          <a:xfrm>
            <a:off x="1124457" y="87630"/>
            <a:ext cx="8019543" cy="467258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81" b="4387"/>
          <a:stretch/>
        </p:blipFill>
        <p:spPr bwMode="auto">
          <a:xfrm>
            <a:off x="1" y="87629"/>
            <a:ext cx="9220200" cy="4672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p:nvGrpSpPr>
        <p:grpSpPr>
          <a:xfrm>
            <a:off x="7755465" y="4072800"/>
            <a:ext cx="1380744" cy="1078992"/>
            <a:chOff x="7755465" y="4072800"/>
            <a:chExt cx="1380744" cy="1078992"/>
          </a:xfrm>
        </p:grpSpPr>
        <p:sp>
          <p:nvSpPr>
            <p:cNvPr id="10" name="Round Same Side Corner Rectangle 9"/>
            <p:cNvSpPr/>
            <p:nvPr/>
          </p:nvSpPr>
          <p:spPr>
            <a:xfrm>
              <a:off x="7755465" y="4072800"/>
              <a:ext cx="1380744" cy="1078992"/>
            </a:xfrm>
            <a:prstGeom prst="round2SameRect">
              <a:avLst>
                <a:gd name="adj1" fmla="val 11812"/>
                <a:gd name="adj2" fmla="val 809"/>
              </a:avLst>
            </a:prstGeom>
            <a:solidFill>
              <a:schemeClr val="tx1"/>
            </a:solidFill>
            <a:ln>
              <a:solidFill>
                <a:schemeClr val="accent5">
                  <a:lumMod val="7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3" descr="C:\Users\Creative\Desktop\FINAL_Partners_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8600" y="4171455"/>
              <a:ext cx="1144588" cy="970547"/>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itle 2"/>
          <p:cNvSpPr txBox="1">
            <a:spLocks/>
          </p:cNvSpPr>
          <p:nvPr/>
        </p:nvSpPr>
        <p:spPr>
          <a:xfrm>
            <a:off x="-228600" y="0"/>
            <a:ext cx="9830877" cy="914400"/>
          </a:xfrm>
          <a:prstGeom prst="rect">
            <a:avLst/>
          </a:prstGeom>
          <a:blipFill>
            <a:blip r:embed="rId6" cstate="print"/>
            <a:stretch>
              <a:fillRect/>
            </a:stretch>
          </a:blipFill>
        </p:spPr>
        <p:txBody>
          <a:bodyPr vert="horz" lIns="365760" tIns="45720" rIns="91440" bIns="45720" rtlCol="0" anchor="ctr">
            <a:normAutofit/>
          </a:bodyPr>
          <a:lstStyle>
            <a:lvl1pPr algn="ctr">
              <a:spcBef>
                <a:spcPct val="0"/>
              </a:spcBef>
              <a:buNone/>
              <a:defRPr lang="en-US" sz="3200" b="1" dirty="0">
                <a:effectLst>
                  <a:outerShdw blurRad="50800" dist="25400" dir="5400000" algn="t" rotWithShape="0">
                    <a:prstClr val="black">
                      <a:alpha val="40000"/>
                    </a:prstClr>
                  </a:outerShdw>
                </a:effectLst>
                <a:latin typeface="Gotham Light" pitchFamily="50" charset="0"/>
                <a:ea typeface="+mj-ea"/>
                <a:cs typeface="Gotham Light" pitchFamily="50" charset="0"/>
              </a:defRPr>
            </a:lvl1pPr>
          </a:lstStyle>
          <a:p>
            <a:pPr algn="l"/>
            <a:r>
              <a:rPr lang="en-US" dirty="0" smtClean="0"/>
              <a:t> </a:t>
            </a:r>
            <a:r>
              <a:rPr lang="en-US" b="0" dirty="0" smtClean="0"/>
              <a:t>CLIENT</a:t>
            </a:r>
            <a:r>
              <a:rPr lang="en-US" dirty="0" smtClean="0"/>
              <a:t> </a:t>
            </a:r>
            <a:r>
              <a:rPr lang="en-US" i="1" dirty="0" smtClean="0"/>
              <a:t>PERCEPTION</a:t>
            </a:r>
            <a:r>
              <a:rPr lang="en-US" dirty="0" smtClean="0"/>
              <a:t> </a:t>
            </a:r>
            <a:r>
              <a:rPr lang="en-US" b="0" dirty="0" smtClean="0"/>
              <a:t>IS </a:t>
            </a:r>
            <a:r>
              <a:rPr lang="en-US" b="0" dirty="0" smtClean="0">
                <a:latin typeface="Gotham Bold" pitchFamily="50" charset="0"/>
                <a:cs typeface="Gotham Bold" pitchFamily="50" charset="0"/>
              </a:rPr>
              <a:t>CLIENT </a:t>
            </a:r>
            <a:r>
              <a:rPr lang="en-US" i="1" dirty="0" smtClean="0">
                <a:latin typeface="Gotham Bold" pitchFamily="50" charset="0"/>
                <a:cs typeface="Gotham Bold" pitchFamily="50" charset="0"/>
              </a:rPr>
              <a:t>REALITY</a:t>
            </a:r>
            <a:endParaRPr lang="en-US" i="1" dirty="0">
              <a:latin typeface="Gotham Bold" pitchFamily="50" charset="0"/>
              <a:cs typeface="Gotham Bold" pitchFamily="50" charset="0"/>
            </a:endParaRPr>
          </a:p>
        </p:txBody>
      </p:sp>
    </p:spTree>
    <p:extLst>
      <p:ext uri="{BB962C8B-B14F-4D97-AF65-F5344CB8AC3E}">
        <p14:creationId xmlns:p14="http://schemas.microsoft.com/office/powerpoint/2010/main" val="217128658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iterate type="lt">
                                    <p:tmPct val="0"/>
                                  </p:iterate>
                                  <p:childTnLst>
                                    <p:set>
                                      <p:cBhvr>
                                        <p:cTn id="6" dur="1" fill="hold">
                                          <p:stCondLst>
                                            <p:cond delay="0"/>
                                          </p:stCondLst>
                                        </p:cTn>
                                        <p:tgtEl>
                                          <p:spTgt spid="4">
                                            <p:bg/>
                                          </p:spTgt>
                                        </p:tgtEl>
                                        <p:attrNameLst>
                                          <p:attrName>style.visibility</p:attrName>
                                        </p:attrNameLst>
                                      </p:cBhvr>
                                      <p:to>
                                        <p:strVal val="visible"/>
                                      </p:to>
                                    </p:set>
                                    <p:anim calcmode="lin" valueType="num">
                                      <p:cBhvr>
                                        <p:cTn id="7" dur="600" fill="hold"/>
                                        <p:tgtEl>
                                          <p:spTgt spid="4">
                                            <p:bg/>
                                          </p:spTgt>
                                        </p:tgtEl>
                                        <p:attrNameLst>
                                          <p:attrName>ppt_w</p:attrName>
                                        </p:attrNameLst>
                                      </p:cBhvr>
                                      <p:tavLst>
                                        <p:tav tm="0">
                                          <p:val>
                                            <p:fltVal val="0"/>
                                          </p:val>
                                        </p:tav>
                                        <p:tav tm="100000">
                                          <p:val>
                                            <p:strVal val="#ppt_w"/>
                                          </p:val>
                                        </p:tav>
                                      </p:tavLst>
                                    </p:anim>
                                    <p:anim calcmode="lin" valueType="num">
                                      <p:cBhvr>
                                        <p:cTn id="8" dur="600" fill="hold"/>
                                        <p:tgtEl>
                                          <p:spTgt spid="4">
                                            <p:bg/>
                                          </p:spTgt>
                                        </p:tgtEl>
                                        <p:attrNameLst>
                                          <p:attrName>ppt_h</p:attrName>
                                        </p:attrNameLst>
                                      </p:cBhvr>
                                      <p:tavLst>
                                        <p:tav tm="0">
                                          <p:val>
                                            <p:fltVal val="0"/>
                                          </p:val>
                                        </p:tav>
                                        <p:tav tm="100000">
                                          <p:val>
                                            <p:strVal val="#ppt_h"/>
                                          </p:val>
                                        </p:tav>
                                      </p:tavLst>
                                    </p:anim>
                                    <p:animEffect transition="in" filter="fade">
                                      <p:cBhvr>
                                        <p:cTn id="9" dur="600"/>
                                        <p:tgtEl>
                                          <p:spTgt spid="4">
                                            <p:bg/>
                                          </p:spTgt>
                                        </p:tgtEl>
                                      </p:cBhvr>
                                    </p:animEffect>
                                  </p:childTnLst>
                                </p:cTn>
                              </p:par>
                              <p:par>
                                <p:cTn id="10" presetID="53" presetClass="entr" presetSubtype="16" fill="hold" grpId="0" nodeType="withEffect">
                                  <p:stCondLst>
                                    <p:cond delay="0"/>
                                  </p:stCondLst>
                                  <p:iterate type="lt">
                                    <p:tmPct val="0"/>
                                  </p:iterate>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6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3" dur="6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4" dur="600"/>
                                        <p:tgtEl>
                                          <p:spTgt spid="4">
                                            <p:txEl>
                                              <p:pRg st="0" end="0"/>
                                            </p:txEl>
                                          </p:spTgt>
                                        </p:tgtEl>
                                      </p:cBhvr>
                                    </p:animEffect>
                                  </p:childTnLst>
                                </p:cTn>
                              </p:par>
                              <p:par>
                                <p:cTn id="15" presetID="42" presetClass="entr" presetSubtype="0" fill="hold" grpId="1" nodeType="withEffect">
                                  <p:stCondLst>
                                    <p:cond delay="0"/>
                                  </p:stCondLst>
                                  <p:iterate type="lt">
                                    <p:tmPct val="0"/>
                                  </p:iterate>
                                  <p:childTnLst>
                                    <p:set>
                                      <p:cBhvr>
                                        <p:cTn id="16" dur="1" fill="hold">
                                          <p:stCondLst>
                                            <p:cond delay="0"/>
                                          </p:stCondLst>
                                        </p:cTn>
                                        <p:tgtEl>
                                          <p:spTgt spid="4">
                                            <p:bg/>
                                          </p:spTgt>
                                        </p:tgtEl>
                                        <p:attrNameLst>
                                          <p:attrName>style.visibility</p:attrName>
                                        </p:attrNameLst>
                                      </p:cBhvr>
                                      <p:to>
                                        <p:strVal val="visible"/>
                                      </p:to>
                                    </p:set>
                                    <p:animEffect transition="in" filter="fade">
                                      <p:cBhvr>
                                        <p:cTn id="17" dur="600"/>
                                        <p:tgtEl>
                                          <p:spTgt spid="4">
                                            <p:bg/>
                                          </p:spTgt>
                                        </p:tgtEl>
                                      </p:cBhvr>
                                    </p:animEffect>
                                    <p:anim calcmode="lin" valueType="num">
                                      <p:cBhvr>
                                        <p:cTn id="18" dur="600" fill="hold"/>
                                        <p:tgtEl>
                                          <p:spTgt spid="4">
                                            <p:bg/>
                                          </p:spTgt>
                                        </p:tgtEl>
                                        <p:attrNameLst>
                                          <p:attrName>ppt_x</p:attrName>
                                        </p:attrNameLst>
                                      </p:cBhvr>
                                      <p:tavLst>
                                        <p:tav tm="0">
                                          <p:val>
                                            <p:strVal val="#ppt_x"/>
                                          </p:val>
                                        </p:tav>
                                        <p:tav tm="100000">
                                          <p:val>
                                            <p:strVal val="#ppt_x"/>
                                          </p:val>
                                        </p:tav>
                                      </p:tavLst>
                                    </p:anim>
                                    <p:anim calcmode="lin" valueType="num">
                                      <p:cBhvr>
                                        <p:cTn id="19" dur="600" fill="hold"/>
                                        <p:tgtEl>
                                          <p:spTgt spid="4">
                                            <p:bg/>
                                          </p:spTgt>
                                        </p:tgtEl>
                                        <p:attrNameLst>
                                          <p:attrName>ppt_y</p:attrName>
                                        </p:attrNameLst>
                                      </p:cBhvr>
                                      <p:tavLst>
                                        <p:tav tm="0">
                                          <p:val>
                                            <p:strVal val="#ppt_y+.1"/>
                                          </p:val>
                                        </p:tav>
                                        <p:tav tm="100000">
                                          <p:val>
                                            <p:strVal val="#ppt_y"/>
                                          </p:val>
                                        </p:tav>
                                      </p:tavLst>
                                    </p:anim>
                                  </p:childTnLst>
                                </p:cTn>
                              </p:par>
                              <p:par>
                                <p:cTn id="20" presetID="42" presetClass="entr" presetSubtype="0" fill="hold" grpId="1" nodeType="withEffect">
                                  <p:stCondLst>
                                    <p:cond delay="0"/>
                                  </p:stCondLst>
                                  <p:iterate type="lt">
                                    <p:tmPct val="0"/>
                                  </p:iterate>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600"/>
                                        <p:tgtEl>
                                          <p:spTgt spid="4">
                                            <p:txEl>
                                              <p:pRg st="0" end="0"/>
                                            </p:txEl>
                                          </p:spTgt>
                                        </p:tgtEl>
                                      </p:cBhvr>
                                    </p:animEffect>
                                    <p:anim calcmode="lin" valueType="num">
                                      <p:cBhvr>
                                        <p:cTn id="23" dur="6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4" dur="6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animBg="1"/>
      <p:bldP spid="4" grpId="1" uiExpand="1" build="allAtOnce"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94728"/>
            <a:ext cx="9150263" cy="46542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3045"/>
          <a:stretch/>
        </p:blipFill>
        <p:spPr bwMode="auto">
          <a:xfrm flipH="1">
            <a:off x="0" y="114300"/>
            <a:ext cx="4300728" cy="465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3261"/>
          <a:stretch/>
        </p:blipFill>
        <p:spPr bwMode="auto">
          <a:xfrm flipH="1">
            <a:off x="4953000" y="115062"/>
            <a:ext cx="4315967" cy="465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3045"/>
          <a:stretch/>
        </p:blipFill>
        <p:spPr bwMode="auto">
          <a:xfrm flipH="1" flipV="1">
            <a:off x="0" y="102108"/>
            <a:ext cx="4300728" cy="465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0088" r="53195" b="9782"/>
          <a:stretch/>
        </p:blipFill>
        <p:spPr bwMode="auto">
          <a:xfrm flipH="1" flipV="1">
            <a:off x="4974336" y="745998"/>
            <a:ext cx="4322064" cy="3730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txBox="1">
            <a:spLocks/>
          </p:cNvSpPr>
          <p:nvPr/>
        </p:nvSpPr>
        <p:spPr>
          <a:xfrm rot="21310399">
            <a:off x="-437061" y="447479"/>
            <a:ext cx="9825138" cy="914400"/>
          </a:xfrm>
          <a:prstGeom prst="rect">
            <a:avLst/>
          </a:prstGeom>
          <a:blipFill>
            <a:blip r:embed="rId4" cstate="print"/>
            <a:stretch>
              <a:fillRect/>
            </a:stretch>
          </a:blipFill>
        </p:spPr>
        <p:txBody>
          <a:bodyPr vert="horz" lIns="365760" tIns="45720" rIns="91440" bIns="45720" rtlCol="0" anchor="ctr">
            <a:normAutofit/>
          </a:bodyPr>
          <a:lstStyle>
            <a:lvl1pPr algn="ctr">
              <a:spcBef>
                <a:spcPct val="0"/>
              </a:spcBef>
              <a:buNone/>
              <a:defRPr lang="en-US" sz="3200" b="1" dirty="0">
                <a:effectLst>
                  <a:outerShdw blurRad="50800" dist="25400" dir="5400000" algn="t" rotWithShape="0">
                    <a:prstClr val="black">
                      <a:alpha val="40000"/>
                    </a:prstClr>
                  </a:outerShdw>
                </a:effectLst>
                <a:latin typeface="Gotham Light" pitchFamily="50" charset="0"/>
                <a:ea typeface="+mj-ea"/>
                <a:cs typeface="Gotham Light" pitchFamily="50" charset="0"/>
              </a:defRPr>
            </a:lvl1pPr>
          </a:lstStyle>
          <a:p>
            <a:r>
              <a:rPr lang="en-US" dirty="0" smtClean="0"/>
              <a:t>DUPLICATE  </a:t>
            </a:r>
            <a:r>
              <a:rPr lang="en-US" dirty="0" smtClean="0">
                <a:latin typeface="Gotham Bold" pitchFamily="50" charset="0"/>
                <a:cs typeface="Gotham Bold" pitchFamily="50" charset="0"/>
              </a:rPr>
              <a:t>SUCCESS</a:t>
            </a:r>
            <a:endParaRPr lang="en-US" dirty="0">
              <a:latin typeface="Gotham Bold" pitchFamily="50" charset="0"/>
              <a:cs typeface="Gotham Bold" pitchFamily="50" charset="0"/>
            </a:endParaRPr>
          </a:p>
        </p:txBody>
      </p:sp>
      <p:pic>
        <p:nvPicPr>
          <p:cNvPr id="1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6309" t="44614" r="47091" b="35658"/>
          <a:stretch/>
        </p:blipFill>
        <p:spPr bwMode="auto">
          <a:xfrm flipH="1">
            <a:off x="4343398" y="2190750"/>
            <a:ext cx="609601" cy="918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7755465" y="4072800"/>
            <a:ext cx="1380744" cy="1078992"/>
            <a:chOff x="7755465" y="4072800"/>
            <a:chExt cx="1380744" cy="1078992"/>
          </a:xfrm>
        </p:grpSpPr>
        <p:sp>
          <p:nvSpPr>
            <p:cNvPr id="6" name="Round Same Side Corner Rectangle 5"/>
            <p:cNvSpPr/>
            <p:nvPr/>
          </p:nvSpPr>
          <p:spPr>
            <a:xfrm>
              <a:off x="7755465" y="4072800"/>
              <a:ext cx="1380744" cy="1078992"/>
            </a:xfrm>
            <a:prstGeom prst="round2SameRect">
              <a:avLst>
                <a:gd name="adj1" fmla="val 11812"/>
                <a:gd name="adj2" fmla="val 809"/>
              </a:avLst>
            </a:prstGeom>
            <a:solidFill>
              <a:schemeClr val="tx1"/>
            </a:solidFill>
            <a:ln>
              <a:solidFill>
                <a:schemeClr val="accent5">
                  <a:lumMod val="7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3" descr="C:\Users\Creative\Desktop\FINAL_Partners_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8600" y="4171455"/>
              <a:ext cx="1144588" cy="97054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9822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iterate type="lt">
                                    <p:tmPct val="0"/>
                                  </p:iterate>
                                  <p:childTnLst>
                                    <p:set>
                                      <p:cBhvr>
                                        <p:cTn id="6" dur="1" fill="hold">
                                          <p:stCondLst>
                                            <p:cond delay="0"/>
                                          </p:stCondLst>
                                        </p:cTn>
                                        <p:tgtEl>
                                          <p:spTgt spid="3">
                                            <p:bg/>
                                          </p:spTgt>
                                        </p:tgtEl>
                                        <p:attrNameLst>
                                          <p:attrName>style.visibility</p:attrName>
                                        </p:attrNameLst>
                                      </p:cBhvr>
                                      <p:to>
                                        <p:strVal val="visible"/>
                                      </p:to>
                                    </p:set>
                                    <p:anim calcmode="lin" valueType="num">
                                      <p:cBhvr>
                                        <p:cTn id="7" dur="600" fill="hold"/>
                                        <p:tgtEl>
                                          <p:spTgt spid="3">
                                            <p:bg/>
                                          </p:spTgt>
                                        </p:tgtEl>
                                        <p:attrNameLst>
                                          <p:attrName>ppt_w</p:attrName>
                                        </p:attrNameLst>
                                      </p:cBhvr>
                                      <p:tavLst>
                                        <p:tav tm="0">
                                          <p:val>
                                            <p:fltVal val="0"/>
                                          </p:val>
                                        </p:tav>
                                        <p:tav tm="100000">
                                          <p:val>
                                            <p:strVal val="#ppt_w"/>
                                          </p:val>
                                        </p:tav>
                                      </p:tavLst>
                                    </p:anim>
                                    <p:anim calcmode="lin" valueType="num">
                                      <p:cBhvr>
                                        <p:cTn id="8" dur="600" fill="hold"/>
                                        <p:tgtEl>
                                          <p:spTgt spid="3">
                                            <p:bg/>
                                          </p:spTgt>
                                        </p:tgtEl>
                                        <p:attrNameLst>
                                          <p:attrName>ppt_h</p:attrName>
                                        </p:attrNameLst>
                                      </p:cBhvr>
                                      <p:tavLst>
                                        <p:tav tm="0">
                                          <p:val>
                                            <p:fltVal val="0"/>
                                          </p:val>
                                        </p:tav>
                                        <p:tav tm="100000">
                                          <p:val>
                                            <p:strVal val="#ppt_h"/>
                                          </p:val>
                                        </p:tav>
                                      </p:tavLst>
                                    </p:anim>
                                    <p:animEffect transition="in" filter="fade">
                                      <p:cBhvr>
                                        <p:cTn id="9" dur="600"/>
                                        <p:tgtEl>
                                          <p:spTgt spid="3">
                                            <p:bg/>
                                          </p:spTgt>
                                        </p:tgtEl>
                                      </p:cBhvr>
                                    </p:animEffect>
                                  </p:childTnLst>
                                </p:cTn>
                              </p:par>
                              <p:par>
                                <p:cTn id="10" presetID="53" presetClass="entr" presetSubtype="16" fill="hold" grpId="0" nodeType="withEffect">
                                  <p:stCondLst>
                                    <p:cond delay="0"/>
                                  </p:stCondLst>
                                  <p:iterate type="lt">
                                    <p:tmPct val="0"/>
                                  </p:iterate>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6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6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600"/>
                                        <p:tgtEl>
                                          <p:spTgt spid="3">
                                            <p:txEl>
                                              <p:pRg st="0" end="0"/>
                                            </p:txEl>
                                          </p:spTgt>
                                        </p:tgtEl>
                                      </p:cBhvr>
                                    </p:animEffect>
                                  </p:childTnLst>
                                </p:cTn>
                              </p:par>
                              <p:par>
                                <p:cTn id="15" presetID="42" presetClass="entr" presetSubtype="0" fill="hold" grpId="1" nodeType="withEffect">
                                  <p:stCondLst>
                                    <p:cond delay="0"/>
                                  </p:stCondLst>
                                  <p:iterate type="lt">
                                    <p:tmPct val="0"/>
                                  </p:iterate>
                                  <p:childTnLst>
                                    <p:set>
                                      <p:cBhvr>
                                        <p:cTn id="16" dur="1" fill="hold">
                                          <p:stCondLst>
                                            <p:cond delay="0"/>
                                          </p:stCondLst>
                                        </p:cTn>
                                        <p:tgtEl>
                                          <p:spTgt spid="3">
                                            <p:bg/>
                                          </p:spTgt>
                                        </p:tgtEl>
                                        <p:attrNameLst>
                                          <p:attrName>style.visibility</p:attrName>
                                        </p:attrNameLst>
                                      </p:cBhvr>
                                      <p:to>
                                        <p:strVal val="visible"/>
                                      </p:to>
                                    </p:set>
                                    <p:animEffect transition="in" filter="fade">
                                      <p:cBhvr>
                                        <p:cTn id="17" dur="600"/>
                                        <p:tgtEl>
                                          <p:spTgt spid="3">
                                            <p:bg/>
                                          </p:spTgt>
                                        </p:tgtEl>
                                      </p:cBhvr>
                                    </p:animEffect>
                                    <p:anim calcmode="lin" valueType="num">
                                      <p:cBhvr>
                                        <p:cTn id="18" dur="600" fill="hold"/>
                                        <p:tgtEl>
                                          <p:spTgt spid="3">
                                            <p:bg/>
                                          </p:spTgt>
                                        </p:tgtEl>
                                        <p:attrNameLst>
                                          <p:attrName>ppt_x</p:attrName>
                                        </p:attrNameLst>
                                      </p:cBhvr>
                                      <p:tavLst>
                                        <p:tav tm="0">
                                          <p:val>
                                            <p:strVal val="#ppt_x"/>
                                          </p:val>
                                        </p:tav>
                                        <p:tav tm="100000">
                                          <p:val>
                                            <p:strVal val="#ppt_x"/>
                                          </p:val>
                                        </p:tav>
                                      </p:tavLst>
                                    </p:anim>
                                    <p:anim calcmode="lin" valueType="num">
                                      <p:cBhvr>
                                        <p:cTn id="19" dur="600" fill="hold"/>
                                        <p:tgtEl>
                                          <p:spTgt spid="3">
                                            <p:bg/>
                                          </p:spTgt>
                                        </p:tgtEl>
                                        <p:attrNameLst>
                                          <p:attrName>ppt_y</p:attrName>
                                        </p:attrNameLst>
                                      </p:cBhvr>
                                      <p:tavLst>
                                        <p:tav tm="0">
                                          <p:val>
                                            <p:strVal val="#ppt_y+.1"/>
                                          </p:val>
                                        </p:tav>
                                        <p:tav tm="100000">
                                          <p:val>
                                            <p:strVal val="#ppt_y"/>
                                          </p:val>
                                        </p:tav>
                                      </p:tavLst>
                                    </p:anim>
                                  </p:childTnLst>
                                </p:cTn>
                              </p:par>
                              <p:par>
                                <p:cTn id="20" presetID="42" presetClass="entr" presetSubtype="0" fill="hold" grpId="1" nodeType="withEffect">
                                  <p:stCondLst>
                                    <p:cond delay="0"/>
                                  </p:stCondLst>
                                  <p:iterate type="lt">
                                    <p:tmPct val="0"/>
                                  </p:iterate>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600"/>
                                        <p:tgtEl>
                                          <p:spTgt spid="3">
                                            <p:txEl>
                                              <p:pRg st="0" end="0"/>
                                            </p:txEl>
                                          </p:spTgt>
                                        </p:tgtEl>
                                      </p:cBhvr>
                                    </p:animEffect>
                                    <p:anim calcmode="lin" valueType="num">
                                      <p:cBhvr>
                                        <p:cTn id="23" dur="6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4" dur="6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3074"/>
                                        </p:tgtEl>
                                      </p:cBhvr>
                                    </p:animEffect>
                                    <p:set>
                                      <p:cBhvr>
                                        <p:cTn id="29" dur="1" fill="hold">
                                          <p:stCondLst>
                                            <p:cond delay="499"/>
                                          </p:stCondLst>
                                        </p:cTn>
                                        <p:tgtEl>
                                          <p:spTgt spid="3074"/>
                                        </p:tgtEl>
                                        <p:attrNameLst>
                                          <p:attrName>style.visibility</p:attrName>
                                        </p:attrNameLst>
                                      </p:cBhvr>
                                      <p:to>
                                        <p:strVal val="hidden"/>
                                      </p:to>
                                    </p:se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8"/>
                                        </p:tgtEl>
                                      </p:cBhvr>
                                    </p:animEffect>
                                    <p:set>
                                      <p:cBhvr>
                                        <p:cTn id="38" dur="1" fill="hold">
                                          <p:stCondLst>
                                            <p:cond delay="499"/>
                                          </p:stCondLst>
                                        </p:cTn>
                                        <p:tgtEl>
                                          <p:spTgt spid="8"/>
                                        </p:tgtEl>
                                        <p:attrNameLst>
                                          <p:attrName>style.visibility</p:attrName>
                                        </p:attrNameLst>
                                      </p:cBhvr>
                                      <p:to>
                                        <p:strVal val="hidden"/>
                                      </p:to>
                                    </p:set>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P spid="3" grpId="1" uiExpand="1"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94728"/>
            <a:ext cx="9150263" cy="46542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514600" y="163837"/>
            <a:ext cx="6629400" cy="4601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6518" y="2190750"/>
            <a:ext cx="2801233" cy="246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 y="2187892"/>
            <a:ext cx="2738718" cy="247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2"/>
          <p:cNvSpPr txBox="1">
            <a:spLocks/>
          </p:cNvSpPr>
          <p:nvPr/>
        </p:nvSpPr>
        <p:spPr>
          <a:xfrm rot="21310399">
            <a:off x="-437061" y="447479"/>
            <a:ext cx="9825138" cy="914400"/>
          </a:xfrm>
          <a:prstGeom prst="rect">
            <a:avLst/>
          </a:prstGeom>
          <a:blipFill>
            <a:blip r:embed="rId6" cstate="print"/>
            <a:stretch>
              <a:fillRect/>
            </a:stretch>
          </a:blipFill>
        </p:spPr>
        <p:txBody>
          <a:bodyPr vert="horz" lIns="365760" tIns="45720" rIns="91440" bIns="45720" rtlCol="0" anchor="ctr">
            <a:normAutofit/>
          </a:bodyPr>
          <a:lstStyle>
            <a:lvl1pPr algn="ctr">
              <a:spcBef>
                <a:spcPct val="0"/>
              </a:spcBef>
              <a:buNone/>
              <a:defRPr lang="en-US" sz="3200" b="1" dirty="0">
                <a:effectLst>
                  <a:outerShdw blurRad="50800" dist="25400" dir="5400000" algn="t" rotWithShape="0">
                    <a:prstClr val="black">
                      <a:alpha val="40000"/>
                    </a:prstClr>
                  </a:outerShdw>
                </a:effectLst>
                <a:latin typeface="Gotham Light" pitchFamily="50" charset="0"/>
                <a:ea typeface="+mj-ea"/>
                <a:cs typeface="Gotham Light" pitchFamily="50" charset="0"/>
              </a:defRPr>
            </a:lvl1pPr>
          </a:lstStyle>
          <a:p>
            <a:r>
              <a:rPr lang="en-US" sz="2800" dirty="0" smtClean="0"/>
              <a:t>WRITE DOWN  </a:t>
            </a:r>
            <a:r>
              <a:rPr lang="en-US" sz="2800" dirty="0">
                <a:latin typeface="Gotham Bold" pitchFamily="50" charset="0"/>
                <a:cs typeface="Gotham Bold" pitchFamily="50" charset="0"/>
              </a:rPr>
              <a:t>YOUR PRACTICES </a:t>
            </a:r>
            <a:r>
              <a:rPr lang="en-US" sz="2800" dirty="0" smtClean="0">
                <a:latin typeface="Gotham Bold" pitchFamily="50" charset="0"/>
                <a:cs typeface="Gotham Bold" pitchFamily="50" charset="0"/>
              </a:rPr>
              <a:t>MESSAGE…</a:t>
            </a:r>
            <a:endParaRPr lang="en-US" sz="2800" dirty="0">
              <a:latin typeface="Gotham Bold" pitchFamily="50" charset="0"/>
              <a:cs typeface="Gotham Bold" pitchFamily="50" charset="0"/>
            </a:endParaRPr>
          </a:p>
        </p:txBody>
      </p:sp>
      <p:grpSp>
        <p:nvGrpSpPr>
          <p:cNvPr id="7" name="Group 6"/>
          <p:cNvGrpSpPr/>
          <p:nvPr/>
        </p:nvGrpSpPr>
        <p:grpSpPr>
          <a:xfrm>
            <a:off x="7755465" y="4072800"/>
            <a:ext cx="1380744" cy="1078992"/>
            <a:chOff x="7755465" y="4072800"/>
            <a:chExt cx="1380744" cy="1078992"/>
          </a:xfrm>
        </p:grpSpPr>
        <p:sp>
          <p:nvSpPr>
            <p:cNvPr id="8" name="Round Same Side Corner Rectangle 7"/>
            <p:cNvSpPr/>
            <p:nvPr/>
          </p:nvSpPr>
          <p:spPr>
            <a:xfrm>
              <a:off x="7755465" y="4072800"/>
              <a:ext cx="1380744" cy="1078992"/>
            </a:xfrm>
            <a:prstGeom prst="round2SameRect">
              <a:avLst>
                <a:gd name="adj1" fmla="val 11812"/>
                <a:gd name="adj2" fmla="val 809"/>
              </a:avLst>
            </a:prstGeom>
            <a:solidFill>
              <a:schemeClr val="tx1"/>
            </a:solidFill>
            <a:ln>
              <a:solidFill>
                <a:schemeClr val="accent5">
                  <a:lumMod val="7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3" descr="C:\Users\Creative\Desktop\FINAL_Partners_Logo.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48600" y="4171455"/>
              <a:ext cx="1144588" cy="97054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33798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iterate type="lt">
                                    <p:tmPct val="0"/>
                                  </p:iterate>
                                  <p:childTnLst>
                                    <p:set>
                                      <p:cBhvr>
                                        <p:cTn id="6" dur="1" fill="hold">
                                          <p:stCondLst>
                                            <p:cond delay="0"/>
                                          </p:stCondLst>
                                        </p:cTn>
                                        <p:tgtEl>
                                          <p:spTgt spid="5">
                                            <p:bg/>
                                          </p:spTgt>
                                        </p:tgtEl>
                                        <p:attrNameLst>
                                          <p:attrName>style.visibility</p:attrName>
                                        </p:attrNameLst>
                                      </p:cBhvr>
                                      <p:to>
                                        <p:strVal val="visible"/>
                                      </p:to>
                                    </p:set>
                                    <p:anim calcmode="lin" valueType="num">
                                      <p:cBhvr>
                                        <p:cTn id="7" dur="600" fill="hold"/>
                                        <p:tgtEl>
                                          <p:spTgt spid="5">
                                            <p:bg/>
                                          </p:spTgt>
                                        </p:tgtEl>
                                        <p:attrNameLst>
                                          <p:attrName>ppt_w</p:attrName>
                                        </p:attrNameLst>
                                      </p:cBhvr>
                                      <p:tavLst>
                                        <p:tav tm="0">
                                          <p:val>
                                            <p:fltVal val="0"/>
                                          </p:val>
                                        </p:tav>
                                        <p:tav tm="100000">
                                          <p:val>
                                            <p:strVal val="#ppt_w"/>
                                          </p:val>
                                        </p:tav>
                                      </p:tavLst>
                                    </p:anim>
                                    <p:anim calcmode="lin" valueType="num">
                                      <p:cBhvr>
                                        <p:cTn id="8" dur="600" fill="hold"/>
                                        <p:tgtEl>
                                          <p:spTgt spid="5">
                                            <p:bg/>
                                          </p:spTgt>
                                        </p:tgtEl>
                                        <p:attrNameLst>
                                          <p:attrName>ppt_h</p:attrName>
                                        </p:attrNameLst>
                                      </p:cBhvr>
                                      <p:tavLst>
                                        <p:tav tm="0">
                                          <p:val>
                                            <p:fltVal val="0"/>
                                          </p:val>
                                        </p:tav>
                                        <p:tav tm="100000">
                                          <p:val>
                                            <p:strVal val="#ppt_h"/>
                                          </p:val>
                                        </p:tav>
                                      </p:tavLst>
                                    </p:anim>
                                    <p:animEffect transition="in" filter="fade">
                                      <p:cBhvr>
                                        <p:cTn id="9" dur="600"/>
                                        <p:tgtEl>
                                          <p:spTgt spid="5">
                                            <p:bg/>
                                          </p:spTgt>
                                        </p:tgtEl>
                                      </p:cBhvr>
                                    </p:animEffect>
                                  </p:childTnLst>
                                </p:cTn>
                              </p:par>
                              <p:par>
                                <p:cTn id="10" presetID="53" presetClass="entr" presetSubtype="16" fill="hold" grpId="0" nodeType="withEffect">
                                  <p:stCondLst>
                                    <p:cond delay="0"/>
                                  </p:stCondLst>
                                  <p:iterate type="lt">
                                    <p:tmPct val="0"/>
                                  </p:iterate>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6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3" dur="6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4" dur="600"/>
                                        <p:tgtEl>
                                          <p:spTgt spid="5">
                                            <p:txEl>
                                              <p:pRg st="0" end="0"/>
                                            </p:txEl>
                                          </p:spTgt>
                                        </p:tgtEl>
                                      </p:cBhvr>
                                    </p:animEffect>
                                  </p:childTnLst>
                                </p:cTn>
                              </p:par>
                              <p:par>
                                <p:cTn id="15" presetID="42" presetClass="entr" presetSubtype="0" fill="hold" grpId="1" nodeType="withEffect">
                                  <p:stCondLst>
                                    <p:cond delay="0"/>
                                  </p:stCondLst>
                                  <p:iterate type="lt">
                                    <p:tmPct val="0"/>
                                  </p:iterate>
                                  <p:childTnLst>
                                    <p:set>
                                      <p:cBhvr>
                                        <p:cTn id="16" dur="1" fill="hold">
                                          <p:stCondLst>
                                            <p:cond delay="0"/>
                                          </p:stCondLst>
                                        </p:cTn>
                                        <p:tgtEl>
                                          <p:spTgt spid="5">
                                            <p:bg/>
                                          </p:spTgt>
                                        </p:tgtEl>
                                        <p:attrNameLst>
                                          <p:attrName>style.visibility</p:attrName>
                                        </p:attrNameLst>
                                      </p:cBhvr>
                                      <p:to>
                                        <p:strVal val="visible"/>
                                      </p:to>
                                    </p:set>
                                    <p:animEffect transition="in" filter="fade">
                                      <p:cBhvr>
                                        <p:cTn id="17" dur="600"/>
                                        <p:tgtEl>
                                          <p:spTgt spid="5">
                                            <p:bg/>
                                          </p:spTgt>
                                        </p:tgtEl>
                                      </p:cBhvr>
                                    </p:animEffect>
                                    <p:anim calcmode="lin" valueType="num">
                                      <p:cBhvr>
                                        <p:cTn id="18" dur="600" fill="hold"/>
                                        <p:tgtEl>
                                          <p:spTgt spid="5">
                                            <p:bg/>
                                          </p:spTgt>
                                        </p:tgtEl>
                                        <p:attrNameLst>
                                          <p:attrName>ppt_x</p:attrName>
                                        </p:attrNameLst>
                                      </p:cBhvr>
                                      <p:tavLst>
                                        <p:tav tm="0">
                                          <p:val>
                                            <p:strVal val="#ppt_x"/>
                                          </p:val>
                                        </p:tav>
                                        <p:tav tm="100000">
                                          <p:val>
                                            <p:strVal val="#ppt_x"/>
                                          </p:val>
                                        </p:tav>
                                      </p:tavLst>
                                    </p:anim>
                                    <p:anim calcmode="lin" valueType="num">
                                      <p:cBhvr>
                                        <p:cTn id="19" dur="600" fill="hold"/>
                                        <p:tgtEl>
                                          <p:spTgt spid="5">
                                            <p:bg/>
                                          </p:spTgt>
                                        </p:tgtEl>
                                        <p:attrNameLst>
                                          <p:attrName>ppt_y</p:attrName>
                                        </p:attrNameLst>
                                      </p:cBhvr>
                                      <p:tavLst>
                                        <p:tav tm="0">
                                          <p:val>
                                            <p:strVal val="#ppt_y+.1"/>
                                          </p:val>
                                        </p:tav>
                                        <p:tav tm="100000">
                                          <p:val>
                                            <p:strVal val="#ppt_y"/>
                                          </p:val>
                                        </p:tav>
                                      </p:tavLst>
                                    </p:anim>
                                  </p:childTnLst>
                                </p:cTn>
                              </p:par>
                              <p:par>
                                <p:cTn id="20" presetID="42" presetClass="entr" presetSubtype="0" fill="hold" grpId="1" nodeType="withEffect">
                                  <p:stCondLst>
                                    <p:cond delay="0"/>
                                  </p:stCondLst>
                                  <p:iterate type="lt">
                                    <p:tmPct val="0"/>
                                  </p:iterate>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600"/>
                                        <p:tgtEl>
                                          <p:spTgt spid="5">
                                            <p:txEl>
                                              <p:pRg st="0" end="0"/>
                                            </p:txEl>
                                          </p:spTgt>
                                        </p:tgtEl>
                                      </p:cBhvr>
                                    </p:animEffect>
                                    <p:anim calcmode="lin" valueType="num">
                                      <p:cBhvr>
                                        <p:cTn id="23" dur="6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4" dur="6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1027"/>
                                        </p:tgtEl>
                                        <p:attrNameLst>
                                          <p:attrName>style.visibility</p:attrName>
                                        </p:attrNameLst>
                                      </p:cBhvr>
                                      <p:to>
                                        <p:strVal val="visible"/>
                                      </p:to>
                                    </p:set>
                                    <p:animEffect transition="in" filter="wheel(1)">
                                      <p:cBhvr>
                                        <p:cTn id="29" dur="1250"/>
                                        <p:tgtEl>
                                          <p:spTgt spid="1027"/>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nodeType="clickEffect">
                                  <p:stCondLst>
                                    <p:cond delay="0"/>
                                  </p:stCondLst>
                                  <p:childTnLst>
                                    <p:set>
                                      <p:cBhvr>
                                        <p:cTn id="33" dur="1" fill="hold">
                                          <p:stCondLst>
                                            <p:cond delay="0"/>
                                          </p:stCondLst>
                                        </p:cTn>
                                        <p:tgtEl>
                                          <p:spTgt spid="1026"/>
                                        </p:tgtEl>
                                        <p:attrNameLst>
                                          <p:attrName>style.visibility</p:attrName>
                                        </p:attrNameLst>
                                      </p:cBhvr>
                                      <p:to>
                                        <p:strVal val="visible"/>
                                      </p:to>
                                    </p:set>
                                    <p:animEffect transition="in" filter="wheel(1)">
                                      <p:cBhvr>
                                        <p:cTn id="34" dur="125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P spid="5" grpId="1" build="allAtOnce"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00200" y="118360"/>
            <a:ext cx="11811000" cy="4654296"/>
          </a:xfrm>
          <a:prstGeom prst="rect">
            <a:avLst/>
          </a:prstGeom>
          <a:gradFill flip="none" rotWithShape="1">
            <a:gsLst>
              <a:gs pos="100000">
                <a:srgbClr val="D5D7E1"/>
              </a:gs>
              <a:gs pos="2000">
                <a:schemeClr val="tx1">
                  <a:lumMod val="92000"/>
                  <a:lumOff val="8000"/>
                </a:schemeClr>
              </a:gs>
              <a:gs pos="14000">
                <a:srgbClr val="F3F3F3"/>
              </a:gs>
              <a:gs pos="45000">
                <a:schemeClr val="tx1">
                  <a:lumMod val="8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304800" y="819150"/>
            <a:ext cx="1762021" cy="3154710"/>
          </a:xfrm>
          <a:prstGeom prst="rect">
            <a:avLst/>
          </a:prstGeom>
          <a:noFill/>
        </p:spPr>
        <p:txBody>
          <a:bodyPr wrap="none" rtlCol="0">
            <a:spAutoFit/>
          </a:bodyPr>
          <a:lstStyle>
            <a:defPPr>
              <a:defRPr lang="en-US"/>
            </a:defPPr>
            <a:lvl1pPr>
              <a:defRPr sz="2800" b="1">
                <a:solidFill>
                  <a:schemeClr val="bg1">
                    <a:lumMod val="95000"/>
                    <a:lumOff val="5000"/>
                  </a:schemeClr>
                </a:solidFill>
                <a:effectLst>
                  <a:outerShdw blurRad="50800" dist="25400" dir="5400000" algn="t" rotWithShape="0">
                    <a:prstClr val="black">
                      <a:alpha val="40000"/>
                    </a:prstClr>
                  </a:outerShdw>
                </a:effectLst>
                <a:latin typeface="Gotham Light" pitchFamily="50" charset="0"/>
                <a:ea typeface="+mj-ea"/>
                <a:cs typeface="Gotham Light" pitchFamily="50" charset="0"/>
              </a:defRPr>
            </a:lvl1pPr>
          </a:lstStyle>
          <a:p>
            <a:r>
              <a:rPr lang="en-CA" sz="19900" b="0" i="1" dirty="0">
                <a:solidFill>
                  <a:srgbClr val="F60000"/>
                </a:solidFill>
                <a:effectLst>
                  <a:outerShdw blurRad="12700" dist="38100" dir="5400000" sx="99000" sy="99000" algn="t" rotWithShape="0">
                    <a:schemeClr val="bg1">
                      <a:lumMod val="95000"/>
                      <a:lumOff val="5000"/>
                      <a:alpha val="37000"/>
                    </a:schemeClr>
                  </a:outerShdw>
                </a:effectLst>
                <a:latin typeface="Gotham Medium" pitchFamily="50" charset="0"/>
                <a:cs typeface="Gotham Medium" pitchFamily="50" charset="0"/>
              </a:rPr>
              <a:t>3</a:t>
            </a:r>
          </a:p>
        </p:txBody>
      </p:sp>
      <p:sp>
        <p:nvSpPr>
          <p:cNvPr id="3" name="TextBox 2"/>
          <p:cNvSpPr txBox="1"/>
          <p:nvPr/>
        </p:nvSpPr>
        <p:spPr>
          <a:xfrm>
            <a:off x="1905000" y="1572499"/>
            <a:ext cx="7105535" cy="1761251"/>
          </a:xfrm>
          <a:prstGeom prst="rect">
            <a:avLst/>
          </a:prstGeom>
          <a:noFill/>
        </p:spPr>
        <p:txBody>
          <a:bodyPr wrap="none" rtlCol="0">
            <a:spAutoFit/>
          </a:bodyPr>
          <a:lstStyle/>
          <a:p>
            <a:pPr>
              <a:lnSpc>
                <a:spcPts val="6700"/>
              </a:lnSpc>
            </a:pPr>
            <a:r>
              <a:rPr lang="en-CA" sz="4800" b="1" i="1" spc="-150" dirty="0" smtClean="0">
                <a:solidFill>
                  <a:schemeClr val="bg1">
                    <a:lumMod val="85000"/>
                    <a:lumOff val="15000"/>
                  </a:schemeClr>
                </a:solidFill>
                <a:effectLst>
                  <a:outerShdw blurRad="88900" dist="38100" dir="2700000" algn="tl" rotWithShape="0">
                    <a:prstClr val="black">
                      <a:alpha val="53000"/>
                    </a:prstClr>
                  </a:outerShdw>
                </a:effectLst>
                <a:latin typeface="Trajan Pro" pitchFamily="18" charset="0"/>
                <a:ea typeface="+mj-ea"/>
                <a:cs typeface="Gotham Bold" pitchFamily="50" charset="0"/>
              </a:rPr>
              <a:t>PRINCIPLES OF </a:t>
            </a:r>
          </a:p>
          <a:p>
            <a:pPr>
              <a:lnSpc>
                <a:spcPts val="6700"/>
              </a:lnSpc>
            </a:pPr>
            <a:r>
              <a:rPr lang="en-CA" sz="4800" b="1" i="1" spc="-150" dirty="0" smtClean="0">
                <a:solidFill>
                  <a:schemeClr val="bg1">
                    <a:lumMod val="85000"/>
                    <a:lumOff val="15000"/>
                  </a:schemeClr>
                </a:solidFill>
                <a:effectLst>
                  <a:outerShdw blurRad="88900" dist="38100" dir="2700000" algn="tl" rotWithShape="0">
                    <a:prstClr val="black">
                      <a:alpha val="53000"/>
                    </a:prstClr>
                  </a:outerShdw>
                </a:effectLst>
                <a:latin typeface="Trajan Pro" pitchFamily="18" charset="0"/>
                <a:ea typeface="+mj-ea"/>
                <a:cs typeface="Gotham Bold" pitchFamily="50" charset="0"/>
              </a:rPr>
              <a:t>CLIENT ATTRACTION</a:t>
            </a:r>
            <a:endParaRPr lang="en-CA" sz="4800" b="1" i="1" spc="-150" dirty="0">
              <a:solidFill>
                <a:schemeClr val="bg1">
                  <a:lumMod val="85000"/>
                  <a:lumOff val="15000"/>
                </a:schemeClr>
              </a:solidFill>
              <a:effectLst>
                <a:outerShdw blurRad="88900" dist="38100" dir="2700000" algn="tl" rotWithShape="0">
                  <a:prstClr val="black">
                    <a:alpha val="53000"/>
                  </a:prstClr>
                </a:outerShdw>
              </a:effectLst>
              <a:latin typeface="Trajan Pro" pitchFamily="18" charset="0"/>
              <a:ea typeface="+mj-ea"/>
              <a:cs typeface="Gotham Bold" pitchFamily="50" charset="0"/>
            </a:endParaRPr>
          </a:p>
        </p:txBody>
      </p:sp>
      <p:grpSp>
        <p:nvGrpSpPr>
          <p:cNvPr id="6" name="Group 5"/>
          <p:cNvGrpSpPr/>
          <p:nvPr/>
        </p:nvGrpSpPr>
        <p:grpSpPr>
          <a:xfrm>
            <a:off x="7755465" y="4072800"/>
            <a:ext cx="1380744" cy="1078992"/>
            <a:chOff x="7755465" y="4072800"/>
            <a:chExt cx="1380744" cy="1078992"/>
          </a:xfrm>
        </p:grpSpPr>
        <p:sp>
          <p:nvSpPr>
            <p:cNvPr id="7" name="Round Same Side Corner Rectangle 6"/>
            <p:cNvSpPr/>
            <p:nvPr/>
          </p:nvSpPr>
          <p:spPr>
            <a:xfrm>
              <a:off x="7755465" y="4072800"/>
              <a:ext cx="1380744" cy="1078992"/>
            </a:xfrm>
            <a:prstGeom prst="round2SameRect">
              <a:avLst>
                <a:gd name="adj1" fmla="val 11812"/>
                <a:gd name="adj2" fmla="val 809"/>
              </a:avLst>
            </a:prstGeom>
            <a:solidFill>
              <a:schemeClr val="tx1"/>
            </a:solidFill>
            <a:ln>
              <a:solidFill>
                <a:schemeClr val="accent5">
                  <a:lumMod val="7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3" descr="C:\Users\Creative\Desktop\FINAL_Partners_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4171455"/>
              <a:ext cx="1144588" cy="97054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8004177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2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20000">
                                          <p:cBhvr additive="base">
                                            <p:cTn id="7" dur="500" fill="hold"/>
                                            <p:tgtEl>
                                              <p:spTgt spid="2"/>
                                            </p:tgtEl>
                                            <p:attrNameLst>
                                              <p:attrName>ppt_x</p:attrName>
                                            </p:attrNameLst>
                                          </p:cBhvr>
                                          <p:tavLst>
                                            <p:tav tm="0">
                                              <p:val>
                                                <p:strVal val="1+#ppt_w/2"/>
                                              </p:val>
                                            </p:tav>
                                            <p:tav tm="100000">
                                              <p:val>
                                                <p:strVal val="#ppt_x"/>
                                              </p:val>
                                            </p:tav>
                                          </p:tavLst>
                                        </p:anim>
                                        <p:anim calcmode="lin" valueType="num" p14:bounceEnd="20000">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20000">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14:bounceEnd="20000">
                                          <p:cBhvr additive="base">
                                            <p:cTn id="11" dur="500" fill="hold"/>
                                            <p:tgtEl>
                                              <p:spTgt spid="3"/>
                                            </p:tgtEl>
                                            <p:attrNameLst>
                                              <p:attrName>ppt_x</p:attrName>
                                            </p:attrNameLst>
                                          </p:cBhvr>
                                          <p:tavLst>
                                            <p:tav tm="0">
                                              <p:val>
                                                <p:strVal val="0-#ppt_w/2"/>
                                              </p:val>
                                            </p:tav>
                                            <p:tav tm="100000">
                                              <p:val>
                                                <p:strVal val="#ppt_x"/>
                                              </p:val>
                                            </p:tav>
                                          </p:tavLst>
                                        </p:anim>
                                        <p:anim calcmode="lin" valueType="num" p14:bounceEnd="20000">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114"/>
          <a:stretch/>
        </p:blipFill>
        <p:spPr bwMode="auto">
          <a:xfrm>
            <a:off x="1" y="147917"/>
            <a:ext cx="9143999" cy="4618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txBox="1">
            <a:spLocks/>
          </p:cNvSpPr>
          <p:nvPr/>
        </p:nvSpPr>
        <p:spPr>
          <a:xfrm rot="21310399">
            <a:off x="-397387" y="447479"/>
            <a:ext cx="9825138" cy="914400"/>
          </a:xfrm>
          <a:prstGeom prst="rect">
            <a:avLst/>
          </a:prstGeom>
          <a:blipFill>
            <a:blip r:embed="rId4" cstate="print"/>
            <a:stretch>
              <a:fillRect/>
            </a:stretch>
          </a:blipFill>
        </p:spPr>
        <p:txBody>
          <a:bodyPr vert="horz" lIns="365760" tIns="45720" rIns="91440" bIns="45720" rtlCol="0" anchor="ctr">
            <a:normAutofit/>
          </a:bodyPr>
          <a:lstStyle>
            <a:lvl1pPr algn="ctr">
              <a:spcBef>
                <a:spcPct val="0"/>
              </a:spcBef>
              <a:buNone/>
              <a:defRPr lang="en-US" sz="3200" b="1" dirty="0">
                <a:effectLst>
                  <a:outerShdw blurRad="50800" dist="25400" dir="5400000" algn="t" rotWithShape="0">
                    <a:prstClr val="black">
                      <a:alpha val="40000"/>
                    </a:prstClr>
                  </a:outerShdw>
                </a:effectLst>
                <a:latin typeface="Gotham Light" pitchFamily="50" charset="0"/>
                <a:ea typeface="+mj-ea"/>
                <a:cs typeface="Gotham Light" pitchFamily="50" charset="0"/>
              </a:defRPr>
            </a:lvl1pPr>
          </a:lstStyle>
          <a:p>
            <a:r>
              <a:rPr lang="en-US" dirty="0" smtClean="0"/>
              <a:t>THINK LIKE  </a:t>
            </a:r>
            <a:r>
              <a:rPr lang="en-US" dirty="0" smtClean="0">
                <a:latin typeface="Gotham Bold" pitchFamily="50" charset="0"/>
                <a:cs typeface="Gotham Bold" pitchFamily="50" charset="0"/>
              </a:rPr>
              <a:t>YOUR CLIENT</a:t>
            </a:r>
            <a:endParaRPr lang="en-US" dirty="0">
              <a:latin typeface="Gotham Bold" pitchFamily="50" charset="0"/>
              <a:cs typeface="Gotham Bold" pitchFamily="50" charset="0"/>
            </a:endParaRPr>
          </a:p>
        </p:txBody>
      </p:sp>
      <p:sp>
        <p:nvSpPr>
          <p:cNvPr id="2" name="Oval 1"/>
          <p:cNvSpPr/>
          <p:nvPr/>
        </p:nvSpPr>
        <p:spPr>
          <a:xfrm>
            <a:off x="896471" y="891232"/>
            <a:ext cx="609600" cy="609600"/>
          </a:xfrm>
          <a:prstGeom prst="ellipse">
            <a:avLst/>
          </a:prstGeom>
          <a:solidFill>
            <a:srgbClr val="C4D751"/>
          </a:solidFill>
          <a:ln>
            <a:solidFill>
              <a:schemeClr val="accent5">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smtClean="0">
                <a:solidFill>
                  <a:schemeClr val="tx1"/>
                </a:solidFill>
                <a:latin typeface="Gotham Bold" pitchFamily="50" charset="0"/>
                <a:cs typeface="Gotham Bold" pitchFamily="50" charset="0"/>
              </a:rPr>
              <a:t>1</a:t>
            </a:r>
            <a:endParaRPr lang="en-US" sz="2800" dirty="0">
              <a:solidFill>
                <a:schemeClr val="tx1"/>
              </a:solidFill>
              <a:latin typeface="Gotham Bold" pitchFamily="50" charset="0"/>
              <a:cs typeface="Gotham Bold" pitchFamily="50" charset="0"/>
            </a:endParaRPr>
          </a:p>
        </p:txBody>
      </p:sp>
      <p:grpSp>
        <p:nvGrpSpPr>
          <p:cNvPr id="6" name="Group 5"/>
          <p:cNvGrpSpPr/>
          <p:nvPr/>
        </p:nvGrpSpPr>
        <p:grpSpPr>
          <a:xfrm>
            <a:off x="7755465" y="4072800"/>
            <a:ext cx="1380744" cy="1078992"/>
            <a:chOff x="7755465" y="4072800"/>
            <a:chExt cx="1380744" cy="1078992"/>
          </a:xfrm>
        </p:grpSpPr>
        <p:sp>
          <p:nvSpPr>
            <p:cNvPr id="7" name="Round Same Side Corner Rectangle 6"/>
            <p:cNvSpPr/>
            <p:nvPr/>
          </p:nvSpPr>
          <p:spPr>
            <a:xfrm>
              <a:off x="7755465" y="4072800"/>
              <a:ext cx="1380744" cy="1078992"/>
            </a:xfrm>
            <a:prstGeom prst="round2SameRect">
              <a:avLst>
                <a:gd name="adj1" fmla="val 11812"/>
                <a:gd name="adj2" fmla="val 809"/>
              </a:avLst>
            </a:prstGeom>
            <a:solidFill>
              <a:schemeClr val="tx1"/>
            </a:solidFill>
            <a:ln>
              <a:solidFill>
                <a:schemeClr val="accent5">
                  <a:lumMod val="7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3" descr="C:\Users\Creative\Desktop\FINAL_Partners_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8600" y="4171455"/>
              <a:ext cx="1144588" cy="97054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3771958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iterate type="lt">
                                    <p:tmPct val="0"/>
                                  </p:iterate>
                                  <p:childTnLst>
                                    <p:set>
                                      <p:cBhvr>
                                        <p:cTn id="6" dur="1" fill="hold">
                                          <p:stCondLst>
                                            <p:cond delay="0"/>
                                          </p:stCondLst>
                                        </p:cTn>
                                        <p:tgtEl>
                                          <p:spTgt spid="3">
                                            <p:bg/>
                                          </p:spTgt>
                                        </p:tgtEl>
                                        <p:attrNameLst>
                                          <p:attrName>style.visibility</p:attrName>
                                        </p:attrNameLst>
                                      </p:cBhvr>
                                      <p:to>
                                        <p:strVal val="visible"/>
                                      </p:to>
                                    </p:set>
                                    <p:anim calcmode="lin" valueType="num">
                                      <p:cBhvr>
                                        <p:cTn id="7" dur="600" fill="hold"/>
                                        <p:tgtEl>
                                          <p:spTgt spid="3">
                                            <p:bg/>
                                          </p:spTgt>
                                        </p:tgtEl>
                                        <p:attrNameLst>
                                          <p:attrName>ppt_w</p:attrName>
                                        </p:attrNameLst>
                                      </p:cBhvr>
                                      <p:tavLst>
                                        <p:tav tm="0">
                                          <p:val>
                                            <p:fltVal val="0"/>
                                          </p:val>
                                        </p:tav>
                                        <p:tav tm="100000">
                                          <p:val>
                                            <p:strVal val="#ppt_w"/>
                                          </p:val>
                                        </p:tav>
                                      </p:tavLst>
                                    </p:anim>
                                    <p:anim calcmode="lin" valueType="num">
                                      <p:cBhvr>
                                        <p:cTn id="8" dur="600" fill="hold"/>
                                        <p:tgtEl>
                                          <p:spTgt spid="3">
                                            <p:bg/>
                                          </p:spTgt>
                                        </p:tgtEl>
                                        <p:attrNameLst>
                                          <p:attrName>ppt_h</p:attrName>
                                        </p:attrNameLst>
                                      </p:cBhvr>
                                      <p:tavLst>
                                        <p:tav tm="0">
                                          <p:val>
                                            <p:fltVal val="0"/>
                                          </p:val>
                                        </p:tav>
                                        <p:tav tm="100000">
                                          <p:val>
                                            <p:strVal val="#ppt_h"/>
                                          </p:val>
                                        </p:tav>
                                      </p:tavLst>
                                    </p:anim>
                                    <p:animEffect transition="in" filter="fade">
                                      <p:cBhvr>
                                        <p:cTn id="9" dur="600"/>
                                        <p:tgtEl>
                                          <p:spTgt spid="3">
                                            <p:bg/>
                                          </p:spTgt>
                                        </p:tgtEl>
                                      </p:cBhvr>
                                    </p:animEffect>
                                  </p:childTnLst>
                                </p:cTn>
                              </p:par>
                              <p:par>
                                <p:cTn id="10" presetID="53" presetClass="entr" presetSubtype="16" fill="hold" grpId="0" nodeType="withEffect">
                                  <p:stCondLst>
                                    <p:cond delay="0"/>
                                  </p:stCondLst>
                                  <p:iterate type="lt">
                                    <p:tmPct val="0"/>
                                  </p:iterate>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6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6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600"/>
                                        <p:tgtEl>
                                          <p:spTgt spid="3">
                                            <p:txEl>
                                              <p:pRg st="0" end="0"/>
                                            </p:txEl>
                                          </p:spTgt>
                                        </p:tgtEl>
                                      </p:cBhvr>
                                    </p:animEffect>
                                  </p:childTnLst>
                                </p:cTn>
                              </p:par>
                              <p:par>
                                <p:cTn id="15" presetID="42" presetClass="entr" presetSubtype="0" fill="hold" grpId="1" nodeType="withEffect">
                                  <p:stCondLst>
                                    <p:cond delay="0"/>
                                  </p:stCondLst>
                                  <p:iterate type="lt">
                                    <p:tmPct val="0"/>
                                  </p:iterate>
                                  <p:childTnLst>
                                    <p:set>
                                      <p:cBhvr>
                                        <p:cTn id="16" dur="1" fill="hold">
                                          <p:stCondLst>
                                            <p:cond delay="0"/>
                                          </p:stCondLst>
                                        </p:cTn>
                                        <p:tgtEl>
                                          <p:spTgt spid="3">
                                            <p:bg/>
                                          </p:spTgt>
                                        </p:tgtEl>
                                        <p:attrNameLst>
                                          <p:attrName>style.visibility</p:attrName>
                                        </p:attrNameLst>
                                      </p:cBhvr>
                                      <p:to>
                                        <p:strVal val="visible"/>
                                      </p:to>
                                    </p:set>
                                    <p:animEffect transition="in" filter="fade">
                                      <p:cBhvr>
                                        <p:cTn id="17" dur="600"/>
                                        <p:tgtEl>
                                          <p:spTgt spid="3">
                                            <p:bg/>
                                          </p:spTgt>
                                        </p:tgtEl>
                                      </p:cBhvr>
                                    </p:animEffect>
                                    <p:anim calcmode="lin" valueType="num">
                                      <p:cBhvr>
                                        <p:cTn id="18" dur="600" fill="hold"/>
                                        <p:tgtEl>
                                          <p:spTgt spid="3">
                                            <p:bg/>
                                          </p:spTgt>
                                        </p:tgtEl>
                                        <p:attrNameLst>
                                          <p:attrName>ppt_x</p:attrName>
                                        </p:attrNameLst>
                                      </p:cBhvr>
                                      <p:tavLst>
                                        <p:tav tm="0">
                                          <p:val>
                                            <p:strVal val="#ppt_x"/>
                                          </p:val>
                                        </p:tav>
                                        <p:tav tm="100000">
                                          <p:val>
                                            <p:strVal val="#ppt_x"/>
                                          </p:val>
                                        </p:tav>
                                      </p:tavLst>
                                    </p:anim>
                                    <p:anim calcmode="lin" valueType="num">
                                      <p:cBhvr>
                                        <p:cTn id="19" dur="600" fill="hold"/>
                                        <p:tgtEl>
                                          <p:spTgt spid="3">
                                            <p:bg/>
                                          </p:spTgt>
                                        </p:tgtEl>
                                        <p:attrNameLst>
                                          <p:attrName>ppt_y</p:attrName>
                                        </p:attrNameLst>
                                      </p:cBhvr>
                                      <p:tavLst>
                                        <p:tav tm="0">
                                          <p:val>
                                            <p:strVal val="#ppt_y+.1"/>
                                          </p:val>
                                        </p:tav>
                                        <p:tav tm="100000">
                                          <p:val>
                                            <p:strVal val="#ppt_y"/>
                                          </p:val>
                                        </p:tav>
                                      </p:tavLst>
                                    </p:anim>
                                  </p:childTnLst>
                                </p:cTn>
                              </p:par>
                              <p:par>
                                <p:cTn id="20" presetID="42" presetClass="entr" presetSubtype="0" fill="hold" grpId="1" nodeType="withEffect">
                                  <p:stCondLst>
                                    <p:cond delay="0"/>
                                  </p:stCondLst>
                                  <p:iterate type="lt">
                                    <p:tmPct val="0"/>
                                  </p:iterate>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600"/>
                                        <p:tgtEl>
                                          <p:spTgt spid="3">
                                            <p:txEl>
                                              <p:pRg st="0" end="0"/>
                                            </p:txEl>
                                          </p:spTgt>
                                        </p:tgtEl>
                                      </p:cBhvr>
                                    </p:animEffect>
                                    <p:anim calcmode="lin" valueType="num">
                                      <p:cBhvr>
                                        <p:cTn id="23" dur="6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4" dur="600" fill="hold"/>
                                        <p:tgtEl>
                                          <p:spTgt spid="3">
                                            <p:txEl>
                                              <p:pRg st="0" end="0"/>
                                            </p:txEl>
                                          </p:spTgt>
                                        </p:tgtEl>
                                        <p:attrNameLst>
                                          <p:attrName>ppt_y</p:attrName>
                                        </p:attrNameLst>
                                      </p:cBhvr>
                                      <p:tavLst>
                                        <p:tav tm="0">
                                          <p:val>
                                            <p:strVal val="#ppt_y+.1"/>
                                          </p:val>
                                        </p:tav>
                                        <p:tav tm="100000">
                                          <p:val>
                                            <p:strVal val="#ppt_y"/>
                                          </p:val>
                                        </p:tav>
                                      </p:tavLst>
                                    </p:anim>
                                  </p:childTnLst>
                                </p:cTn>
                              </p:par>
                              <p:par>
                                <p:cTn id="25" presetID="2" presetClass="entr" presetSubtype="8" fill="hold" grpId="0" nodeType="withEffect">
                                  <p:stCondLst>
                                    <p:cond delay="20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0-#ppt_w/2"/>
                                          </p:val>
                                        </p:tav>
                                        <p:tav tm="100000">
                                          <p:val>
                                            <p:strVal val="#ppt_x"/>
                                          </p:val>
                                        </p:tav>
                                      </p:tavLst>
                                    </p:anim>
                                    <p:anim calcmode="lin" valueType="num">
                                      <p:cBhvr additive="base">
                                        <p:cTn id="2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P spid="3" grpId="1" build="allAtOnce"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Oval 27"/>
          <p:cNvSpPr/>
          <p:nvPr/>
        </p:nvSpPr>
        <p:spPr>
          <a:xfrm>
            <a:off x="4434483" y="1237466"/>
            <a:ext cx="3256443" cy="3256443"/>
          </a:xfrm>
          <a:prstGeom prst="ellipse">
            <a:avLst/>
          </a:prstGeom>
          <a:blipFill dpi="0" rotWithShape="1">
            <a:blip r:embed="rId3" cstate="print"/>
            <a:srcRect/>
            <a:tile tx="0" ty="0" sx="100000" sy="100000" flip="y" algn="tl"/>
          </a:blipFill>
          <a:ln w="76200">
            <a:solidFill>
              <a:srgbClr val="C4D75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515787" y="2377324"/>
            <a:ext cx="993163" cy="993163"/>
          </a:xfrm>
          <a:prstGeom prst="ellipse">
            <a:avLst/>
          </a:prstGeom>
          <a:noFill/>
          <a:ln w="76200">
            <a:solidFill>
              <a:schemeClr val="accent2">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918344" y="1749177"/>
            <a:ext cx="2229385" cy="2229385"/>
          </a:xfrm>
          <a:prstGeom prst="ellipse">
            <a:avLst/>
          </a:prstGeom>
          <a:noFill/>
          <a:ln w="76200">
            <a:solidFill>
              <a:srgbClr val="C4D75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3102" y="1200150"/>
            <a:ext cx="1808993" cy="329436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9" name="Freeform 8"/>
          <p:cNvSpPr/>
          <p:nvPr/>
        </p:nvSpPr>
        <p:spPr>
          <a:xfrm>
            <a:off x="7552534" y="-198080"/>
            <a:ext cx="1863722" cy="1074570"/>
          </a:xfrm>
          <a:custGeom>
            <a:avLst/>
            <a:gdLst>
              <a:gd name="connsiteX0" fmla="*/ 0 w 1524000"/>
              <a:gd name="connsiteY0" fmla="*/ 0 h 889000"/>
              <a:gd name="connsiteX1" fmla="*/ 1524000 w 1524000"/>
              <a:gd name="connsiteY1" fmla="*/ 0 h 889000"/>
              <a:gd name="connsiteX2" fmla="*/ 1524000 w 1524000"/>
              <a:gd name="connsiteY2" fmla="*/ 889000 h 889000"/>
              <a:gd name="connsiteX3" fmla="*/ 0 w 1524000"/>
              <a:gd name="connsiteY3" fmla="*/ 889000 h 889000"/>
              <a:gd name="connsiteX4" fmla="*/ 0 w 1524000"/>
              <a:gd name="connsiteY4" fmla="*/ 0 h 88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0" h="889000">
                <a:moveTo>
                  <a:pt x="0" y="0"/>
                </a:moveTo>
                <a:lnTo>
                  <a:pt x="1524000" y="0"/>
                </a:lnTo>
                <a:lnTo>
                  <a:pt x="1524000" y="889000"/>
                </a:lnTo>
                <a:lnTo>
                  <a:pt x="0" y="889000"/>
                </a:lnTo>
                <a:lnTo>
                  <a:pt x="0" y="0"/>
                </a:lnTo>
                <a:close/>
              </a:path>
            </a:pathLst>
          </a:custGeom>
          <a:scene3d>
            <a:camera prst="isometricTopUp"/>
            <a:lightRig rig="threePt" dir="t"/>
          </a:scene3d>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91592" tIns="52070" rIns="52070" bIns="52070" numCol="1" spcCol="1270" anchor="ctr" anchorCtr="0">
            <a:noAutofit/>
          </a:bodyPr>
          <a:lstStyle/>
          <a:p>
            <a:pPr lvl="0" algn="l" defTabSz="1822450">
              <a:lnSpc>
                <a:spcPct val="90000"/>
              </a:lnSpc>
              <a:spcBef>
                <a:spcPct val="0"/>
              </a:spcBef>
              <a:spcAft>
                <a:spcPct val="35000"/>
              </a:spcAft>
            </a:pPr>
            <a:endParaRPr lang="en-US" sz="4400" b="1" kern="1200"/>
          </a:p>
        </p:txBody>
      </p:sp>
      <p:sp>
        <p:nvSpPr>
          <p:cNvPr id="5" name="Rectangle 4"/>
          <p:cNvSpPr/>
          <p:nvPr/>
        </p:nvSpPr>
        <p:spPr>
          <a:xfrm rot="21416620">
            <a:off x="-133659" y="253488"/>
            <a:ext cx="9532641" cy="902261"/>
          </a:xfrm>
          <a:prstGeom prst="rect">
            <a:avLst/>
          </a:prstGeom>
          <a:blipFill>
            <a:blip r:embed="rId5" cstate="print"/>
            <a:stretch>
              <a:fillRect/>
            </a:stretch>
          </a:blipFill>
        </p:spPr>
        <p:txBody>
          <a:bodyPr vert="horz" lIns="365760" tIns="45720" rIns="91440" bIns="45720" rtlCol="0" anchor="ctr">
            <a:normAutofit/>
          </a:bodyPr>
          <a:lstStyle/>
          <a:p>
            <a:pPr>
              <a:spcBef>
                <a:spcPct val="0"/>
              </a:spcBef>
            </a:pPr>
            <a:r>
              <a:rPr lang="en-CA" sz="3200" b="1" dirty="0" smtClean="0">
                <a:solidFill>
                  <a:schemeClr val="tx1"/>
                </a:solidFill>
                <a:effectLst>
                  <a:outerShdw blurRad="50800" dist="25400" dir="5400000" algn="t" rotWithShape="0">
                    <a:prstClr val="black">
                      <a:alpha val="40000"/>
                    </a:prstClr>
                  </a:outerShdw>
                </a:effectLst>
                <a:latin typeface="Gotham Light" pitchFamily="50" charset="0"/>
                <a:ea typeface="+mj-ea"/>
                <a:cs typeface="Gotham Light" pitchFamily="50" charset="0"/>
              </a:rPr>
              <a:t>		START WITH </a:t>
            </a:r>
            <a:r>
              <a:rPr lang="en-CA" sz="3200" b="1" dirty="0" smtClean="0">
                <a:solidFill>
                  <a:schemeClr val="tx1"/>
                </a:solidFill>
                <a:effectLst>
                  <a:outerShdw blurRad="50800" dist="25400" dir="5400000" algn="t" rotWithShape="0">
                    <a:prstClr val="black">
                      <a:alpha val="40000"/>
                    </a:prstClr>
                  </a:outerShdw>
                </a:effectLst>
                <a:latin typeface="Gotham Bold" pitchFamily="50" charset="0"/>
                <a:ea typeface="+mj-ea"/>
                <a:cs typeface="Gotham Bold" pitchFamily="50" charset="0"/>
              </a:rPr>
              <a:t>WHY</a:t>
            </a:r>
            <a:endParaRPr lang="en-CA" sz="3200" b="1" dirty="0">
              <a:solidFill>
                <a:schemeClr val="tx1"/>
              </a:solidFill>
              <a:effectLst>
                <a:outerShdw blurRad="50800" dist="25400" dir="5400000" algn="t" rotWithShape="0">
                  <a:prstClr val="black">
                    <a:alpha val="40000"/>
                  </a:prstClr>
                </a:outerShdw>
              </a:effectLst>
              <a:latin typeface="Gotham Bold" pitchFamily="50" charset="0"/>
              <a:ea typeface="+mj-ea"/>
              <a:cs typeface="Gotham Bold" pitchFamily="50" charset="0"/>
            </a:endParaRPr>
          </a:p>
        </p:txBody>
      </p:sp>
      <p:sp>
        <p:nvSpPr>
          <p:cNvPr id="22" name="TextBox 21"/>
          <p:cNvSpPr txBox="1"/>
          <p:nvPr/>
        </p:nvSpPr>
        <p:spPr>
          <a:xfrm>
            <a:off x="5486400" y="2715849"/>
            <a:ext cx="1027845" cy="400110"/>
          </a:xfrm>
          <a:prstGeom prst="rect">
            <a:avLst/>
          </a:prstGeom>
          <a:noFill/>
          <a:effectLst/>
          <a:scene3d>
            <a:camera prst="orthographicFront">
              <a:rot lat="0" lon="0" rev="0"/>
            </a:camera>
            <a:lightRig rig="threePt" dir="t"/>
          </a:scene3d>
          <a:sp3d extrusionH="88900">
            <a:bevelT/>
          </a:sp3d>
        </p:spPr>
        <p:txBody>
          <a:bodyPr wrap="none" rtlCol="0">
            <a:spAutoFit/>
          </a:bodyPr>
          <a:lstStyle/>
          <a:p>
            <a:r>
              <a:rPr lang="en-US" sz="2000" b="1" dirty="0" smtClean="0">
                <a:effectLst>
                  <a:outerShdw blurRad="50800" dist="38100" dir="5400000" algn="t" rotWithShape="0">
                    <a:prstClr val="black">
                      <a:alpha val="40000"/>
                    </a:prstClr>
                  </a:outerShdw>
                </a:effectLst>
                <a:latin typeface="Gotham Bold" pitchFamily="50" charset="0"/>
                <a:cs typeface="Gotham Bold" pitchFamily="50" charset="0"/>
              </a:rPr>
              <a:t>WHY?</a:t>
            </a:r>
            <a:endParaRPr lang="en-US" sz="2000" b="1" dirty="0">
              <a:effectLst>
                <a:outerShdw blurRad="50800" dist="38100" dir="5400000" algn="t" rotWithShape="0">
                  <a:prstClr val="black">
                    <a:alpha val="40000"/>
                  </a:prstClr>
                </a:outerShdw>
              </a:effectLst>
              <a:latin typeface="Gotham Bold" pitchFamily="50" charset="0"/>
              <a:cs typeface="Gotham Bold" pitchFamily="50" charset="0"/>
            </a:endParaRPr>
          </a:p>
        </p:txBody>
      </p:sp>
      <p:sp>
        <p:nvSpPr>
          <p:cNvPr id="24" name="TextBox 23"/>
          <p:cNvSpPr txBox="1"/>
          <p:nvPr/>
        </p:nvSpPr>
        <p:spPr>
          <a:xfrm>
            <a:off x="5558353" y="3465559"/>
            <a:ext cx="1007648" cy="400110"/>
          </a:xfrm>
          <a:prstGeom prst="rect">
            <a:avLst/>
          </a:prstGeom>
          <a:noFill/>
          <a:effectLst/>
          <a:scene3d>
            <a:camera prst="orthographicFront">
              <a:rot lat="0" lon="0" rev="0"/>
            </a:camera>
            <a:lightRig rig="threePt" dir="t"/>
          </a:scene3d>
          <a:sp3d extrusionH="88900">
            <a:bevelT/>
          </a:sp3d>
        </p:spPr>
        <p:txBody>
          <a:bodyPr wrap="none" rtlCol="0">
            <a:spAutoFit/>
          </a:bodyPr>
          <a:lstStyle/>
          <a:p>
            <a:r>
              <a:rPr lang="en-US" sz="2000" dirty="0">
                <a:effectLst>
                  <a:outerShdw blurRad="50800" dist="38100" dir="5400000" algn="t" rotWithShape="0">
                    <a:prstClr val="black">
                      <a:alpha val="40000"/>
                    </a:prstClr>
                  </a:outerShdw>
                </a:effectLst>
                <a:latin typeface="Gotham Light" pitchFamily="50" charset="0"/>
                <a:cs typeface="Gotham Light" pitchFamily="50" charset="0"/>
              </a:rPr>
              <a:t>HOW?</a:t>
            </a:r>
          </a:p>
        </p:txBody>
      </p:sp>
      <p:sp>
        <p:nvSpPr>
          <p:cNvPr id="25" name="TextBox 24"/>
          <p:cNvSpPr txBox="1"/>
          <p:nvPr/>
        </p:nvSpPr>
        <p:spPr>
          <a:xfrm>
            <a:off x="5570013" y="4049746"/>
            <a:ext cx="1144224" cy="400110"/>
          </a:xfrm>
          <a:prstGeom prst="rect">
            <a:avLst/>
          </a:prstGeom>
          <a:noFill/>
          <a:effectLst/>
          <a:scene3d>
            <a:camera prst="orthographicFront">
              <a:rot lat="0" lon="0" rev="0"/>
            </a:camera>
            <a:lightRig rig="threePt" dir="t"/>
          </a:scene3d>
          <a:sp3d extrusionH="88900">
            <a:bevelT/>
          </a:sp3d>
        </p:spPr>
        <p:txBody>
          <a:bodyPr wrap="none" rtlCol="0">
            <a:spAutoFit/>
          </a:bodyPr>
          <a:lstStyle/>
          <a:p>
            <a:r>
              <a:rPr lang="en-US" sz="2000" dirty="0" smtClean="0">
                <a:effectLst>
                  <a:outerShdw blurRad="50800" dist="38100" dir="5400000" algn="t" rotWithShape="0">
                    <a:prstClr val="black">
                      <a:alpha val="40000"/>
                    </a:prstClr>
                  </a:outerShdw>
                </a:effectLst>
                <a:latin typeface="Gotham Light" pitchFamily="50" charset="0"/>
                <a:cs typeface="Gotham Light" pitchFamily="50" charset="0"/>
              </a:rPr>
              <a:t>WHAT?</a:t>
            </a:r>
            <a:endParaRPr lang="en-US" sz="2000" dirty="0">
              <a:effectLst>
                <a:outerShdw blurRad="50800" dist="38100" dir="5400000" algn="t" rotWithShape="0">
                  <a:prstClr val="black">
                    <a:alpha val="40000"/>
                  </a:prstClr>
                </a:outerShdw>
              </a:effectLst>
              <a:latin typeface="Gotham Light" pitchFamily="50" charset="0"/>
              <a:cs typeface="Gotham Light" pitchFamily="50" charset="0"/>
            </a:endParaRPr>
          </a:p>
        </p:txBody>
      </p:sp>
      <p:sp>
        <p:nvSpPr>
          <p:cNvPr id="12" name="Oval 11"/>
          <p:cNvSpPr/>
          <p:nvPr/>
        </p:nvSpPr>
        <p:spPr>
          <a:xfrm>
            <a:off x="1219200" y="571690"/>
            <a:ext cx="609600" cy="609600"/>
          </a:xfrm>
          <a:prstGeom prst="ellipse">
            <a:avLst/>
          </a:prstGeom>
          <a:solidFill>
            <a:srgbClr val="C4D751"/>
          </a:solidFill>
          <a:ln>
            <a:solidFill>
              <a:schemeClr val="accent5">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smtClean="0">
                <a:solidFill>
                  <a:schemeClr val="tx1"/>
                </a:solidFill>
                <a:latin typeface="Gotham Bold" pitchFamily="50" charset="0"/>
                <a:cs typeface="Gotham Bold" pitchFamily="50" charset="0"/>
              </a:rPr>
              <a:t>2</a:t>
            </a:r>
            <a:endParaRPr lang="en-US" sz="2800" dirty="0">
              <a:solidFill>
                <a:schemeClr val="tx1"/>
              </a:solidFill>
              <a:latin typeface="Gotham Bold" pitchFamily="50" charset="0"/>
              <a:cs typeface="Gotham Bold" pitchFamily="50" charset="0"/>
            </a:endParaRPr>
          </a:p>
        </p:txBody>
      </p:sp>
      <p:grpSp>
        <p:nvGrpSpPr>
          <p:cNvPr id="13" name="Group 12"/>
          <p:cNvGrpSpPr/>
          <p:nvPr/>
        </p:nvGrpSpPr>
        <p:grpSpPr>
          <a:xfrm>
            <a:off x="7755465" y="4072800"/>
            <a:ext cx="1380744" cy="1078992"/>
            <a:chOff x="7755465" y="4072800"/>
            <a:chExt cx="1380744" cy="1078992"/>
          </a:xfrm>
        </p:grpSpPr>
        <p:sp>
          <p:nvSpPr>
            <p:cNvPr id="14" name="Round Same Side Corner Rectangle 13"/>
            <p:cNvSpPr/>
            <p:nvPr/>
          </p:nvSpPr>
          <p:spPr>
            <a:xfrm>
              <a:off x="7755465" y="4072800"/>
              <a:ext cx="1380744" cy="1078992"/>
            </a:xfrm>
            <a:prstGeom prst="round2SameRect">
              <a:avLst>
                <a:gd name="adj1" fmla="val 11812"/>
                <a:gd name="adj2" fmla="val 809"/>
              </a:avLst>
            </a:prstGeom>
            <a:solidFill>
              <a:schemeClr val="tx1"/>
            </a:solidFill>
            <a:ln>
              <a:solidFill>
                <a:schemeClr val="accent5">
                  <a:lumMod val="7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3" descr="C:\Users\Creative\Desktop\FINAL_Partners_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48600" y="4171455"/>
              <a:ext cx="1144588" cy="970547"/>
            </a:xfrm>
            <a:prstGeom prst="rect">
              <a:avLst/>
            </a:prstGeom>
            <a:noFill/>
            <a:extLst>
              <a:ext uri="{909E8E84-426E-40DD-AFC4-6F175D3DCCD1}">
                <a14:hiddenFill xmlns:a14="http://schemas.microsoft.com/office/drawing/2010/main">
                  <a:solidFill>
                    <a:srgbClr val="FFFFFF"/>
                  </a:solidFill>
                </a14:hiddenFill>
              </a:ext>
            </a:extLst>
          </p:spPr>
        </p:pic>
      </p:grpSp>
      <p:pic>
        <p:nvPicPr>
          <p:cNvPr id="1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9519" y="1722696"/>
            <a:ext cx="3205316" cy="2296854"/>
          </a:xfrm>
          <a:prstGeom prst="ellipse">
            <a:avLst/>
          </a:prstGeom>
          <a:ln w="190500" cap="rnd">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665619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iterate type="lt">
                                        <p:tmPct val="0"/>
                                      </p:iterate>
                                      <p:childTnLst>
                                        <p:set>
                                          <p:cBhvr>
                                            <p:cTn id="6" dur="1" fill="hold">
                                              <p:stCondLst>
                                                <p:cond delay="0"/>
                                              </p:stCondLst>
                                            </p:cTn>
                                            <p:tgtEl>
                                              <p:spTgt spid="5">
                                                <p:bg/>
                                              </p:spTgt>
                                            </p:tgtEl>
                                            <p:attrNameLst>
                                              <p:attrName>style.visibility</p:attrName>
                                            </p:attrNameLst>
                                          </p:cBhvr>
                                          <p:to>
                                            <p:strVal val="visible"/>
                                          </p:to>
                                        </p:set>
                                        <p:anim calcmode="lin" valueType="num">
                                          <p:cBhvr>
                                            <p:cTn id="7" dur="600" fill="hold"/>
                                            <p:tgtEl>
                                              <p:spTgt spid="5">
                                                <p:bg/>
                                              </p:spTgt>
                                            </p:tgtEl>
                                            <p:attrNameLst>
                                              <p:attrName>ppt_w</p:attrName>
                                            </p:attrNameLst>
                                          </p:cBhvr>
                                          <p:tavLst>
                                            <p:tav tm="0">
                                              <p:val>
                                                <p:fltVal val="0"/>
                                              </p:val>
                                            </p:tav>
                                            <p:tav tm="100000">
                                              <p:val>
                                                <p:strVal val="#ppt_w"/>
                                              </p:val>
                                            </p:tav>
                                          </p:tavLst>
                                        </p:anim>
                                        <p:anim calcmode="lin" valueType="num">
                                          <p:cBhvr>
                                            <p:cTn id="8" dur="600" fill="hold"/>
                                            <p:tgtEl>
                                              <p:spTgt spid="5">
                                                <p:bg/>
                                              </p:spTgt>
                                            </p:tgtEl>
                                            <p:attrNameLst>
                                              <p:attrName>ppt_h</p:attrName>
                                            </p:attrNameLst>
                                          </p:cBhvr>
                                          <p:tavLst>
                                            <p:tav tm="0">
                                              <p:val>
                                                <p:fltVal val="0"/>
                                              </p:val>
                                            </p:tav>
                                            <p:tav tm="100000">
                                              <p:val>
                                                <p:strVal val="#ppt_h"/>
                                              </p:val>
                                            </p:tav>
                                          </p:tavLst>
                                        </p:anim>
                                        <p:animEffect transition="in" filter="fade">
                                          <p:cBhvr>
                                            <p:cTn id="9" dur="600"/>
                                            <p:tgtEl>
                                              <p:spTgt spid="5">
                                                <p:bg/>
                                              </p:spTgt>
                                            </p:tgtEl>
                                          </p:cBhvr>
                                        </p:animEffect>
                                      </p:childTnLst>
                                    </p:cTn>
                                  </p:par>
                                  <p:par>
                                    <p:cTn id="10" presetID="53" presetClass="entr" presetSubtype="16" fill="hold" grpId="0" nodeType="withEffect">
                                      <p:stCondLst>
                                        <p:cond delay="0"/>
                                      </p:stCondLst>
                                      <p:iterate type="lt">
                                        <p:tmPct val="0"/>
                                      </p:iterate>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6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3" dur="6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4" dur="600"/>
                                            <p:tgtEl>
                                              <p:spTgt spid="5">
                                                <p:txEl>
                                                  <p:pRg st="0" end="0"/>
                                                </p:txEl>
                                              </p:spTgt>
                                            </p:tgtEl>
                                          </p:cBhvr>
                                        </p:animEffect>
                                      </p:childTnLst>
                                    </p:cTn>
                                  </p:par>
                                  <p:par>
                                    <p:cTn id="15" presetID="42" presetClass="entr" presetSubtype="0" fill="hold" grpId="1" nodeType="withEffect">
                                      <p:stCondLst>
                                        <p:cond delay="0"/>
                                      </p:stCondLst>
                                      <p:iterate type="lt">
                                        <p:tmPct val="0"/>
                                      </p:iterate>
                                      <p:childTnLst>
                                        <p:set>
                                          <p:cBhvr>
                                            <p:cTn id="16" dur="1" fill="hold">
                                              <p:stCondLst>
                                                <p:cond delay="0"/>
                                              </p:stCondLst>
                                            </p:cTn>
                                            <p:tgtEl>
                                              <p:spTgt spid="5">
                                                <p:bg/>
                                              </p:spTgt>
                                            </p:tgtEl>
                                            <p:attrNameLst>
                                              <p:attrName>style.visibility</p:attrName>
                                            </p:attrNameLst>
                                          </p:cBhvr>
                                          <p:to>
                                            <p:strVal val="visible"/>
                                          </p:to>
                                        </p:set>
                                        <p:animEffect transition="in" filter="fade">
                                          <p:cBhvr>
                                            <p:cTn id="17" dur="600"/>
                                            <p:tgtEl>
                                              <p:spTgt spid="5">
                                                <p:bg/>
                                              </p:spTgt>
                                            </p:tgtEl>
                                          </p:cBhvr>
                                        </p:animEffect>
                                        <p:anim calcmode="lin" valueType="num">
                                          <p:cBhvr>
                                            <p:cTn id="18" dur="600" fill="hold"/>
                                            <p:tgtEl>
                                              <p:spTgt spid="5">
                                                <p:bg/>
                                              </p:spTgt>
                                            </p:tgtEl>
                                            <p:attrNameLst>
                                              <p:attrName>ppt_x</p:attrName>
                                            </p:attrNameLst>
                                          </p:cBhvr>
                                          <p:tavLst>
                                            <p:tav tm="0">
                                              <p:val>
                                                <p:strVal val="#ppt_x"/>
                                              </p:val>
                                            </p:tav>
                                            <p:tav tm="100000">
                                              <p:val>
                                                <p:strVal val="#ppt_x"/>
                                              </p:val>
                                            </p:tav>
                                          </p:tavLst>
                                        </p:anim>
                                        <p:anim calcmode="lin" valueType="num">
                                          <p:cBhvr>
                                            <p:cTn id="19" dur="600" fill="hold"/>
                                            <p:tgtEl>
                                              <p:spTgt spid="5">
                                                <p:bg/>
                                              </p:spTgt>
                                            </p:tgtEl>
                                            <p:attrNameLst>
                                              <p:attrName>ppt_y</p:attrName>
                                            </p:attrNameLst>
                                          </p:cBhvr>
                                          <p:tavLst>
                                            <p:tav tm="0">
                                              <p:val>
                                                <p:strVal val="#ppt_y+.1"/>
                                              </p:val>
                                            </p:tav>
                                            <p:tav tm="100000">
                                              <p:val>
                                                <p:strVal val="#ppt_y"/>
                                              </p:val>
                                            </p:tav>
                                          </p:tavLst>
                                        </p:anim>
                                      </p:childTnLst>
                                    </p:cTn>
                                  </p:par>
                                  <p:par>
                                    <p:cTn id="20" presetID="42" presetClass="entr" presetSubtype="0" fill="hold" grpId="1" nodeType="withEffect">
                                      <p:stCondLst>
                                        <p:cond delay="0"/>
                                      </p:stCondLst>
                                      <p:iterate type="lt">
                                        <p:tmPct val="0"/>
                                      </p:iterate>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600"/>
                                            <p:tgtEl>
                                              <p:spTgt spid="5">
                                                <p:txEl>
                                                  <p:pRg st="0" end="0"/>
                                                </p:txEl>
                                              </p:spTgt>
                                            </p:tgtEl>
                                          </p:cBhvr>
                                        </p:animEffect>
                                        <p:anim calcmode="lin" valueType="num">
                                          <p:cBhvr>
                                            <p:cTn id="23" dur="6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4" dur="600" fill="hold"/>
                                            <p:tgtEl>
                                              <p:spTgt spid="5">
                                                <p:txEl>
                                                  <p:pRg st="0" end="0"/>
                                                </p:txEl>
                                              </p:spTgt>
                                            </p:tgtEl>
                                            <p:attrNameLst>
                                              <p:attrName>ppt_y</p:attrName>
                                            </p:attrNameLst>
                                          </p:cBhvr>
                                          <p:tavLst>
                                            <p:tav tm="0">
                                              <p:val>
                                                <p:strVal val="#ppt_y+.1"/>
                                              </p:val>
                                            </p:tav>
                                            <p:tav tm="100000">
                                              <p:val>
                                                <p:strVal val="#ppt_y"/>
                                              </p:val>
                                            </p:tav>
                                          </p:tavLst>
                                        </p:anim>
                                      </p:childTnLst>
                                    </p:cTn>
                                  </p:par>
                                  <p:par>
                                    <p:cTn id="25" presetID="2" presetClass="entr" presetSubtype="8" fill="hold" grpId="0" nodeType="withEffect">
                                      <p:stCondLst>
                                        <p:cond delay="20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0-#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1" fill="hold" nodeType="clickEffect" p14:presetBounceEnd="44000">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14:bounceEnd="44000">
                                          <p:cBhvr additive="base">
                                            <p:cTn id="33" dur="500" fill="hold"/>
                                            <p:tgtEl>
                                              <p:spTgt spid="7"/>
                                            </p:tgtEl>
                                            <p:attrNameLst>
                                              <p:attrName>ppt_x</p:attrName>
                                            </p:attrNameLst>
                                          </p:cBhvr>
                                          <p:tavLst>
                                            <p:tav tm="0">
                                              <p:val>
                                                <p:strVal val="#ppt_x"/>
                                              </p:val>
                                            </p:tav>
                                            <p:tav tm="100000">
                                              <p:val>
                                                <p:strVal val="#ppt_x"/>
                                              </p:val>
                                            </p:tav>
                                          </p:tavLst>
                                        </p:anim>
                                        <p:anim calcmode="lin" valueType="num" p14:bounceEnd="44000">
                                          <p:cBhvr additive="base">
                                            <p:cTn id="34" dur="500" fill="hold"/>
                                            <p:tgtEl>
                                              <p:spTgt spid="7"/>
                                            </p:tgtEl>
                                            <p:attrNameLst>
                                              <p:attrName>ppt_y</p:attrName>
                                            </p:attrNameLst>
                                          </p:cBhvr>
                                          <p:tavLst>
                                            <p:tav tm="0">
                                              <p:val>
                                                <p:strVal val="0-#ppt_h/2"/>
                                              </p:val>
                                            </p:tav>
                                            <p:tav tm="100000">
                                              <p:val>
                                                <p:strVal val="#ppt_y"/>
                                              </p:val>
                                            </p:tav>
                                          </p:tavLst>
                                        </p:anim>
                                      </p:childTnLst>
                                    </p:cTn>
                                  </p:par>
                                  <p:par>
                                    <p:cTn id="35" presetID="10"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par>
                                    <p:cTn id="38" presetID="55" presetClass="entr" presetSubtype="0"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900" fill="hold"/>
                                            <p:tgtEl>
                                              <p:spTgt spid="7"/>
                                            </p:tgtEl>
                                            <p:attrNameLst>
                                              <p:attrName>ppt_w</p:attrName>
                                            </p:attrNameLst>
                                          </p:cBhvr>
                                          <p:tavLst>
                                            <p:tav tm="0">
                                              <p:val>
                                                <p:strVal val="#ppt_w*0.70"/>
                                              </p:val>
                                            </p:tav>
                                            <p:tav tm="100000">
                                              <p:val>
                                                <p:strVal val="#ppt_w"/>
                                              </p:val>
                                            </p:tav>
                                          </p:tavLst>
                                        </p:anim>
                                        <p:anim calcmode="lin" valueType="num">
                                          <p:cBhvr>
                                            <p:cTn id="41" dur="900" fill="hold"/>
                                            <p:tgtEl>
                                              <p:spTgt spid="7"/>
                                            </p:tgtEl>
                                            <p:attrNameLst>
                                              <p:attrName>ppt_h</p:attrName>
                                            </p:attrNameLst>
                                          </p:cBhvr>
                                          <p:tavLst>
                                            <p:tav tm="0">
                                              <p:val>
                                                <p:strVal val="#ppt_h"/>
                                              </p:val>
                                            </p:tav>
                                            <p:tav tm="100000">
                                              <p:val>
                                                <p:strVal val="#ppt_h"/>
                                              </p:val>
                                            </p:tav>
                                          </p:tavLst>
                                        </p:anim>
                                        <p:animEffect transition="in" filter="fade">
                                          <p:cBhvr>
                                            <p:cTn id="42" dur="9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20"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edge">
                                          <p:cBhvr>
                                            <p:cTn id="47" dur="1400"/>
                                            <p:tgtEl>
                                              <p:spTgt spid="28"/>
                                            </p:tgtEl>
                                          </p:cBhvr>
                                        </p:animEffect>
                                      </p:childTnLst>
                                    </p:cTn>
                                  </p:par>
                                </p:childTnLst>
                              </p:cTn>
                            </p:par>
                            <p:par>
                              <p:cTn id="48" fill="hold">
                                <p:stCondLst>
                                  <p:cond delay="1400"/>
                                </p:stCondLst>
                                <p:childTnLst>
                                  <p:par>
                                    <p:cTn id="49" presetID="2" presetClass="entr" presetSubtype="2"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500" fill="hold"/>
                                            <p:tgtEl>
                                              <p:spTgt spid="25"/>
                                            </p:tgtEl>
                                            <p:attrNameLst>
                                              <p:attrName>ppt_x</p:attrName>
                                            </p:attrNameLst>
                                          </p:cBhvr>
                                          <p:tavLst>
                                            <p:tav tm="0">
                                              <p:val>
                                                <p:strVal val="1+#ppt_w/2"/>
                                              </p:val>
                                            </p:tav>
                                            <p:tav tm="100000">
                                              <p:val>
                                                <p:strVal val="#ppt_x"/>
                                              </p:val>
                                            </p:tav>
                                          </p:tavLst>
                                        </p:anim>
                                        <p:anim calcmode="lin" valueType="num">
                                          <p:cBhvr additive="base">
                                            <p:cTn id="52"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barn(inVertical)">
                                          <p:cBhvr>
                                            <p:cTn id="57" dur="500"/>
                                            <p:tgtEl>
                                              <p:spTgt spid="27"/>
                                            </p:tgtEl>
                                          </p:cBhvr>
                                        </p:animEffect>
                                      </p:childTnLst>
                                    </p:cTn>
                                  </p:par>
                                </p:childTnLst>
                              </p:cTn>
                            </p:par>
                            <p:par>
                              <p:cTn id="58" fill="hold">
                                <p:stCondLst>
                                  <p:cond delay="500"/>
                                </p:stCondLst>
                                <p:childTnLst>
                                  <p:par>
                                    <p:cTn id="59" presetID="2" presetClass="entr" presetSubtype="2" fill="hold" grpId="0" nodeType="after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additive="base">
                                            <p:cTn id="61" dur="500" fill="hold"/>
                                            <p:tgtEl>
                                              <p:spTgt spid="24"/>
                                            </p:tgtEl>
                                            <p:attrNameLst>
                                              <p:attrName>ppt_x</p:attrName>
                                            </p:attrNameLst>
                                          </p:cBhvr>
                                          <p:tavLst>
                                            <p:tav tm="0">
                                              <p:val>
                                                <p:strVal val="1+#ppt_w/2"/>
                                              </p:val>
                                            </p:tav>
                                            <p:tav tm="100000">
                                              <p:val>
                                                <p:strVal val="#ppt_x"/>
                                              </p:val>
                                            </p:tav>
                                          </p:tavLst>
                                        </p:anim>
                                        <p:anim calcmode="lin" valueType="num">
                                          <p:cBhvr additive="base">
                                            <p:cTn id="62"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barn(inVertical)">
                                          <p:cBhvr>
                                            <p:cTn id="67" dur="500"/>
                                            <p:tgtEl>
                                              <p:spTgt spid="23"/>
                                            </p:tgtEl>
                                          </p:cBhvr>
                                        </p:animEffect>
                                      </p:childTnLst>
                                    </p:cTn>
                                  </p:par>
                                </p:childTnLst>
                              </p:cTn>
                            </p:par>
                            <p:par>
                              <p:cTn id="68" fill="hold">
                                <p:stCondLst>
                                  <p:cond delay="500"/>
                                </p:stCondLst>
                                <p:childTnLst>
                                  <p:par>
                                    <p:cTn id="69" presetID="53" presetClass="entr" presetSubtype="16"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 calcmode="lin" valueType="num">
                                          <p:cBhvr>
                                            <p:cTn id="71" dur="500" fill="hold"/>
                                            <p:tgtEl>
                                              <p:spTgt spid="22"/>
                                            </p:tgtEl>
                                            <p:attrNameLst>
                                              <p:attrName>ppt_w</p:attrName>
                                            </p:attrNameLst>
                                          </p:cBhvr>
                                          <p:tavLst>
                                            <p:tav tm="0">
                                              <p:val>
                                                <p:fltVal val="0"/>
                                              </p:val>
                                            </p:tav>
                                            <p:tav tm="100000">
                                              <p:val>
                                                <p:strVal val="#ppt_w"/>
                                              </p:val>
                                            </p:tav>
                                          </p:tavLst>
                                        </p:anim>
                                        <p:anim calcmode="lin" valueType="num">
                                          <p:cBhvr>
                                            <p:cTn id="72" dur="500" fill="hold"/>
                                            <p:tgtEl>
                                              <p:spTgt spid="22"/>
                                            </p:tgtEl>
                                            <p:attrNameLst>
                                              <p:attrName>ppt_h</p:attrName>
                                            </p:attrNameLst>
                                          </p:cBhvr>
                                          <p:tavLst>
                                            <p:tav tm="0">
                                              <p:val>
                                                <p:fltVal val="0"/>
                                              </p:val>
                                            </p:tav>
                                            <p:tav tm="100000">
                                              <p:val>
                                                <p:strVal val="#ppt_h"/>
                                              </p:val>
                                            </p:tav>
                                          </p:tavLst>
                                        </p:anim>
                                        <p:animEffect transition="in" filter="fade">
                                          <p:cBhvr>
                                            <p:cTn id="73" dur="500"/>
                                            <p:tgtEl>
                                              <p:spTgt spid="22"/>
                                            </p:tgtEl>
                                          </p:cBhvr>
                                        </p:animEffect>
                                      </p:childTnLst>
                                    </p:cTn>
                                  </p:par>
                                </p:childTnLst>
                              </p:cTn>
                            </p:par>
                            <p:par>
                              <p:cTn id="74" fill="hold">
                                <p:stCondLst>
                                  <p:cond delay="1000"/>
                                </p:stCondLst>
                                <p:childTnLst>
                                  <p:par>
                                    <p:cTn id="75" presetID="26" presetClass="emph" presetSubtype="0" fill="hold" grpId="1" nodeType="afterEffect">
                                      <p:stCondLst>
                                        <p:cond delay="0"/>
                                      </p:stCondLst>
                                      <p:childTnLst>
                                        <p:animEffect transition="out" filter="fade">
                                          <p:cBhvr>
                                            <p:cTn id="76" dur="500" tmFilter="0, 0; .2, .5; .8, .5; 1, 0"/>
                                            <p:tgtEl>
                                              <p:spTgt spid="22"/>
                                            </p:tgtEl>
                                          </p:cBhvr>
                                        </p:animEffect>
                                        <p:animScale>
                                          <p:cBhvr>
                                            <p:cTn id="77" dur="250" autoRev="1" fill="hold"/>
                                            <p:tgtEl>
                                              <p:spTgt spid="22"/>
                                            </p:tgtEl>
                                          </p:cBhvr>
                                          <p:by x="105000" y="105000"/>
                                        </p:animScale>
                                      </p:childTnLst>
                                    </p:cTn>
                                  </p:par>
                                </p:childTnLst>
                              </p:cTn>
                            </p:par>
                          </p:childTnLst>
                        </p:cTn>
                      </p:par>
                      <p:par>
                        <p:cTn id="78" fill="hold">
                          <p:stCondLst>
                            <p:cond delay="indefinite"/>
                          </p:stCondLst>
                          <p:childTnLst>
                            <p:par>
                              <p:cTn id="79" fill="hold">
                                <p:stCondLst>
                                  <p:cond delay="0"/>
                                </p:stCondLst>
                                <p:childTnLst>
                                  <p:par>
                                    <p:cTn id="80" presetID="21" presetClass="entr" presetSubtype="1" fill="hold" nodeType="click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wheel(1)">
                                          <p:cBhvr>
                                            <p:cTn id="8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3" grpId="0" animBg="1"/>
          <p:bldP spid="27" grpId="0" animBg="1"/>
          <p:bldP spid="5" grpId="0" build="allAtOnce" animBg="1"/>
          <p:bldP spid="5" grpId="1" build="allAtOnce" animBg="1"/>
          <p:bldP spid="22" grpId="0"/>
          <p:bldP spid="22" grpId="1"/>
          <p:bldP spid="24" grpId="0"/>
          <p:bldP spid="25" grpId="0"/>
          <p:bldP spid="1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iterate type="lt">
                                        <p:tmPct val="0"/>
                                      </p:iterate>
                                      <p:childTnLst>
                                        <p:set>
                                          <p:cBhvr>
                                            <p:cTn id="6" dur="1" fill="hold">
                                              <p:stCondLst>
                                                <p:cond delay="0"/>
                                              </p:stCondLst>
                                            </p:cTn>
                                            <p:tgtEl>
                                              <p:spTgt spid="5">
                                                <p:bg/>
                                              </p:spTgt>
                                            </p:tgtEl>
                                            <p:attrNameLst>
                                              <p:attrName>style.visibility</p:attrName>
                                            </p:attrNameLst>
                                          </p:cBhvr>
                                          <p:to>
                                            <p:strVal val="visible"/>
                                          </p:to>
                                        </p:set>
                                        <p:anim calcmode="lin" valueType="num">
                                          <p:cBhvr>
                                            <p:cTn id="7" dur="600" fill="hold"/>
                                            <p:tgtEl>
                                              <p:spTgt spid="5">
                                                <p:bg/>
                                              </p:spTgt>
                                            </p:tgtEl>
                                            <p:attrNameLst>
                                              <p:attrName>ppt_w</p:attrName>
                                            </p:attrNameLst>
                                          </p:cBhvr>
                                          <p:tavLst>
                                            <p:tav tm="0">
                                              <p:val>
                                                <p:fltVal val="0"/>
                                              </p:val>
                                            </p:tav>
                                            <p:tav tm="100000">
                                              <p:val>
                                                <p:strVal val="#ppt_w"/>
                                              </p:val>
                                            </p:tav>
                                          </p:tavLst>
                                        </p:anim>
                                        <p:anim calcmode="lin" valueType="num">
                                          <p:cBhvr>
                                            <p:cTn id="8" dur="600" fill="hold"/>
                                            <p:tgtEl>
                                              <p:spTgt spid="5">
                                                <p:bg/>
                                              </p:spTgt>
                                            </p:tgtEl>
                                            <p:attrNameLst>
                                              <p:attrName>ppt_h</p:attrName>
                                            </p:attrNameLst>
                                          </p:cBhvr>
                                          <p:tavLst>
                                            <p:tav tm="0">
                                              <p:val>
                                                <p:fltVal val="0"/>
                                              </p:val>
                                            </p:tav>
                                            <p:tav tm="100000">
                                              <p:val>
                                                <p:strVal val="#ppt_h"/>
                                              </p:val>
                                            </p:tav>
                                          </p:tavLst>
                                        </p:anim>
                                        <p:animEffect transition="in" filter="fade">
                                          <p:cBhvr>
                                            <p:cTn id="9" dur="600"/>
                                            <p:tgtEl>
                                              <p:spTgt spid="5">
                                                <p:bg/>
                                              </p:spTgt>
                                            </p:tgtEl>
                                          </p:cBhvr>
                                        </p:animEffect>
                                      </p:childTnLst>
                                    </p:cTn>
                                  </p:par>
                                  <p:par>
                                    <p:cTn id="10" presetID="53" presetClass="entr" presetSubtype="16" fill="hold" grpId="0" nodeType="withEffect">
                                      <p:stCondLst>
                                        <p:cond delay="0"/>
                                      </p:stCondLst>
                                      <p:iterate type="lt">
                                        <p:tmPct val="0"/>
                                      </p:iterate>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6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3" dur="6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4" dur="600"/>
                                            <p:tgtEl>
                                              <p:spTgt spid="5">
                                                <p:txEl>
                                                  <p:pRg st="0" end="0"/>
                                                </p:txEl>
                                              </p:spTgt>
                                            </p:tgtEl>
                                          </p:cBhvr>
                                        </p:animEffect>
                                      </p:childTnLst>
                                    </p:cTn>
                                  </p:par>
                                  <p:par>
                                    <p:cTn id="15" presetID="42" presetClass="entr" presetSubtype="0" fill="hold" grpId="1" nodeType="withEffect">
                                      <p:stCondLst>
                                        <p:cond delay="0"/>
                                      </p:stCondLst>
                                      <p:iterate type="lt">
                                        <p:tmPct val="0"/>
                                      </p:iterate>
                                      <p:childTnLst>
                                        <p:set>
                                          <p:cBhvr>
                                            <p:cTn id="16" dur="1" fill="hold">
                                              <p:stCondLst>
                                                <p:cond delay="0"/>
                                              </p:stCondLst>
                                            </p:cTn>
                                            <p:tgtEl>
                                              <p:spTgt spid="5">
                                                <p:bg/>
                                              </p:spTgt>
                                            </p:tgtEl>
                                            <p:attrNameLst>
                                              <p:attrName>style.visibility</p:attrName>
                                            </p:attrNameLst>
                                          </p:cBhvr>
                                          <p:to>
                                            <p:strVal val="visible"/>
                                          </p:to>
                                        </p:set>
                                        <p:animEffect transition="in" filter="fade">
                                          <p:cBhvr>
                                            <p:cTn id="17" dur="600"/>
                                            <p:tgtEl>
                                              <p:spTgt spid="5">
                                                <p:bg/>
                                              </p:spTgt>
                                            </p:tgtEl>
                                          </p:cBhvr>
                                        </p:animEffect>
                                        <p:anim calcmode="lin" valueType="num">
                                          <p:cBhvr>
                                            <p:cTn id="18" dur="600" fill="hold"/>
                                            <p:tgtEl>
                                              <p:spTgt spid="5">
                                                <p:bg/>
                                              </p:spTgt>
                                            </p:tgtEl>
                                            <p:attrNameLst>
                                              <p:attrName>ppt_x</p:attrName>
                                            </p:attrNameLst>
                                          </p:cBhvr>
                                          <p:tavLst>
                                            <p:tav tm="0">
                                              <p:val>
                                                <p:strVal val="#ppt_x"/>
                                              </p:val>
                                            </p:tav>
                                            <p:tav tm="100000">
                                              <p:val>
                                                <p:strVal val="#ppt_x"/>
                                              </p:val>
                                            </p:tav>
                                          </p:tavLst>
                                        </p:anim>
                                        <p:anim calcmode="lin" valueType="num">
                                          <p:cBhvr>
                                            <p:cTn id="19" dur="600" fill="hold"/>
                                            <p:tgtEl>
                                              <p:spTgt spid="5">
                                                <p:bg/>
                                              </p:spTgt>
                                            </p:tgtEl>
                                            <p:attrNameLst>
                                              <p:attrName>ppt_y</p:attrName>
                                            </p:attrNameLst>
                                          </p:cBhvr>
                                          <p:tavLst>
                                            <p:tav tm="0">
                                              <p:val>
                                                <p:strVal val="#ppt_y+.1"/>
                                              </p:val>
                                            </p:tav>
                                            <p:tav tm="100000">
                                              <p:val>
                                                <p:strVal val="#ppt_y"/>
                                              </p:val>
                                            </p:tav>
                                          </p:tavLst>
                                        </p:anim>
                                      </p:childTnLst>
                                    </p:cTn>
                                  </p:par>
                                  <p:par>
                                    <p:cTn id="20" presetID="42" presetClass="entr" presetSubtype="0" fill="hold" grpId="1" nodeType="withEffect">
                                      <p:stCondLst>
                                        <p:cond delay="0"/>
                                      </p:stCondLst>
                                      <p:iterate type="lt">
                                        <p:tmPct val="0"/>
                                      </p:iterate>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600"/>
                                            <p:tgtEl>
                                              <p:spTgt spid="5">
                                                <p:txEl>
                                                  <p:pRg st="0" end="0"/>
                                                </p:txEl>
                                              </p:spTgt>
                                            </p:tgtEl>
                                          </p:cBhvr>
                                        </p:animEffect>
                                        <p:anim calcmode="lin" valueType="num">
                                          <p:cBhvr>
                                            <p:cTn id="23" dur="6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4" dur="600" fill="hold"/>
                                            <p:tgtEl>
                                              <p:spTgt spid="5">
                                                <p:txEl>
                                                  <p:pRg st="0" end="0"/>
                                                </p:txEl>
                                              </p:spTgt>
                                            </p:tgtEl>
                                            <p:attrNameLst>
                                              <p:attrName>ppt_y</p:attrName>
                                            </p:attrNameLst>
                                          </p:cBhvr>
                                          <p:tavLst>
                                            <p:tav tm="0">
                                              <p:val>
                                                <p:strVal val="#ppt_y+.1"/>
                                              </p:val>
                                            </p:tav>
                                            <p:tav tm="100000">
                                              <p:val>
                                                <p:strVal val="#ppt_y"/>
                                              </p:val>
                                            </p:tav>
                                          </p:tavLst>
                                        </p:anim>
                                      </p:childTnLst>
                                    </p:cTn>
                                  </p:par>
                                  <p:par>
                                    <p:cTn id="25" presetID="2" presetClass="entr" presetSubtype="8" fill="hold" grpId="0" nodeType="withEffect">
                                      <p:stCondLst>
                                        <p:cond delay="20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0-#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1"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0-#ppt_h/2"/>
                                              </p:val>
                                            </p:tav>
                                            <p:tav tm="100000">
                                              <p:val>
                                                <p:strVal val="#ppt_y"/>
                                              </p:val>
                                            </p:tav>
                                          </p:tavLst>
                                        </p:anim>
                                      </p:childTnLst>
                                    </p:cTn>
                                  </p:par>
                                  <p:par>
                                    <p:cTn id="35" presetID="10"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par>
                                    <p:cTn id="38" presetID="55" presetClass="entr" presetSubtype="0"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900" fill="hold"/>
                                            <p:tgtEl>
                                              <p:spTgt spid="7"/>
                                            </p:tgtEl>
                                            <p:attrNameLst>
                                              <p:attrName>ppt_w</p:attrName>
                                            </p:attrNameLst>
                                          </p:cBhvr>
                                          <p:tavLst>
                                            <p:tav tm="0">
                                              <p:val>
                                                <p:strVal val="#ppt_w*0.70"/>
                                              </p:val>
                                            </p:tav>
                                            <p:tav tm="100000">
                                              <p:val>
                                                <p:strVal val="#ppt_w"/>
                                              </p:val>
                                            </p:tav>
                                          </p:tavLst>
                                        </p:anim>
                                        <p:anim calcmode="lin" valueType="num">
                                          <p:cBhvr>
                                            <p:cTn id="41" dur="900" fill="hold"/>
                                            <p:tgtEl>
                                              <p:spTgt spid="7"/>
                                            </p:tgtEl>
                                            <p:attrNameLst>
                                              <p:attrName>ppt_h</p:attrName>
                                            </p:attrNameLst>
                                          </p:cBhvr>
                                          <p:tavLst>
                                            <p:tav tm="0">
                                              <p:val>
                                                <p:strVal val="#ppt_h"/>
                                              </p:val>
                                            </p:tav>
                                            <p:tav tm="100000">
                                              <p:val>
                                                <p:strVal val="#ppt_h"/>
                                              </p:val>
                                            </p:tav>
                                          </p:tavLst>
                                        </p:anim>
                                        <p:animEffect transition="in" filter="fade">
                                          <p:cBhvr>
                                            <p:cTn id="42" dur="9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20"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edge">
                                          <p:cBhvr>
                                            <p:cTn id="47" dur="1400"/>
                                            <p:tgtEl>
                                              <p:spTgt spid="28"/>
                                            </p:tgtEl>
                                          </p:cBhvr>
                                        </p:animEffect>
                                      </p:childTnLst>
                                    </p:cTn>
                                  </p:par>
                                </p:childTnLst>
                              </p:cTn>
                            </p:par>
                            <p:par>
                              <p:cTn id="48" fill="hold">
                                <p:stCondLst>
                                  <p:cond delay="1400"/>
                                </p:stCondLst>
                                <p:childTnLst>
                                  <p:par>
                                    <p:cTn id="49" presetID="2" presetClass="entr" presetSubtype="2"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500" fill="hold"/>
                                            <p:tgtEl>
                                              <p:spTgt spid="25"/>
                                            </p:tgtEl>
                                            <p:attrNameLst>
                                              <p:attrName>ppt_x</p:attrName>
                                            </p:attrNameLst>
                                          </p:cBhvr>
                                          <p:tavLst>
                                            <p:tav tm="0">
                                              <p:val>
                                                <p:strVal val="1+#ppt_w/2"/>
                                              </p:val>
                                            </p:tav>
                                            <p:tav tm="100000">
                                              <p:val>
                                                <p:strVal val="#ppt_x"/>
                                              </p:val>
                                            </p:tav>
                                          </p:tavLst>
                                        </p:anim>
                                        <p:anim calcmode="lin" valueType="num">
                                          <p:cBhvr additive="base">
                                            <p:cTn id="52"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barn(inVertical)">
                                          <p:cBhvr>
                                            <p:cTn id="57" dur="500"/>
                                            <p:tgtEl>
                                              <p:spTgt spid="27"/>
                                            </p:tgtEl>
                                          </p:cBhvr>
                                        </p:animEffect>
                                      </p:childTnLst>
                                    </p:cTn>
                                  </p:par>
                                </p:childTnLst>
                              </p:cTn>
                            </p:par>
                            <p:par>
                              <p:cTn id="58" fill="hold">
                                <p:stCondLst>
                                  <p:cond delay="500"/>
                                </p:stCondLst>
                                <p:childTnLst>
                                  <p:par>
                                    <p:cTn id="59" presetID="2" presetClass="entr" presetSubtype="2" fill="hold" grpId="0" nodeType="after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additive="base">
                                            <p:cTn id="61" dur="500" fill="hold"/>
                                            <p:tgtEl>
                                              <p:spTgt spid="24"/>
                                            </p:tgtEl>
                                            <p:attrNameLst>
                                              <p:attrName>ppt_x</p:attrName>
                                            </p:attrNameLst>
                                          </p:cBhvr>
                                          <p:tavLst>
                                            <p:tav tm="0">
                                              <p:val>
                                                <p:strVal val="1+#ppt_w/2"/>
                                              </p:val>
                                            </p:tav>
                                            <p:tav tm="100000">
                                              <p:val>
                                                <p:strVal val="#ppt_x"/>
                                              </p:val>
                                            </p:tav>
                                          </p:tavLst>
                                        </p:anim>
                                        <p:anim calcmode="lin" valueType="num">
                                          <p:cBhvr additive="base">
                                            <p:cTn id="62"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barn(inVertical)">
                                          <p:cBhvr>
                                            <p:cTn id="67" dur="500"/>
                                            <p:tgtEl>
                                              <p:spTgt spid="23"/>
                                            </p:tgtEl>
                                          </p:cBhvr>
                                        </p:animEffect>
                                      </p:childTnLst>
                                    </p:cTn>
                                  </p:par>
                                </p:childTnLst>
                              </p:cTn>
                            </p:par>
                            <p:par>
                              <p:cTn id="68" fill="hold">
                                <p:stCondLst>
                                  <p:cond delay="500"/>
                                </p:stCondLst>
                                <p:childTnLst>
                                  <p:par>
                                    <p:cTn id="69" presetID="53" presetClass="entr" presetSubtype="16"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 calcmode="lin" valueType="num">
                                          <p:cBhvr>
                                            <p:cTn id="71" dur="500" fill="hold"/>
                                            <p:tgtEl>
                                              <p:spTgt spid="22"/>
                                            </p:tgtEl>
                                            <p:attrNameLst>
                                              <p:attrName>ppt_w</p:attrName>
                                            </p:attrNameLst>
                                          </p:cBhvr>
                                          <p:tavLst>
                                            <p:tav tm="0">
                                              <p:val>
                                                <p:fltVal val="0"/>
                                              </p:val>
                                            </p:tav>
                                            <p:tav tm="100000">
                                              <p:val>
                                                <p:strVal val="#ppt_w"/>
                                              </p:val>
                                            </p:tav>
                                          </p:tavLst>
                                        </p:anim>
                                        <p:anim calcmode="lin" valueType="num">
                                          <p:cBhvr>
                                            <p:cTn id="72" dur="500" fill="hold"/>
                                            <p:tgtEl>
                                              <p:spTgt spid="22"/>
                                            </p:tgtEl>
                                            <p:attrNameLst>
                                              <p:attrName>ppt_h</p:attrName>
                                            </p:attrNameLst>
                                          </p:cBhvr>
                                          <p:tavLst>
                                            <p:tav tm="0">
                                              <p:val>
                                                <p:fltVal val="0"/>
                                              </p:val>
                                            </p:tav>
                                            <p:tav tm="100000">
                                              <p:val>
                                                <p:strVal val="#ppt_h"/>
                                              </p:val>
                                            </p:tav>
                                          </p:tavLst>
                                        </p:anim>
                                        <p:animEffect transition="in" filter="fade">
                                          <p:cBhvr>
                                            <p:cTn id="73" dur="500"/>
                                            <p:tgtEl>
                                              <p:spTgt spid="22"/>
                                            </p:tgtEl>
                                          </p:cBhvr>
                                        </p:animEffect>
                                      </p:childTnLst>
                                    </p:cTn>
                                  </p:par>
                                </p:childTnLst>
                              </p:cTn>
                            </p:par>
                            <p:par>
                              <p:cTn id="74" fill="hold">
                                <p:stCondLst>
                                  <p:cond delay="1000"/>
                                </p:stCondLst>
                                <p:childTnLst>
                                  <p:par>
                                    <p:cTn id="75" presetID="26" presetClass="emph" presetSubtype="0" fill="hold" grpId="1" nodeType="afterEffect">
                                      <p:stCondLst>
                                        <p:cond delay="0"/>
                                      </p:stCondLst>
                                      <p:childTnLst>
                                        <p:animEffect transition="out" filter="fade">
                                          <p:cBhvr>
                                            <p:cTn id="76" dur="500" tmFilter="0, 0; .2, .5; .8, .5; 1, 0"/>
                                            <p:tgtEl>
                                              <p:spTgt spid="22"/>
                                            </p:tgtEl>
                                          </p:cBhvr>
                                        </p:animEffect>
                                        <p:animScale>
                                          <p:cBhvr>
                                            <p:cTn id="77" dur="250" autoRev="1" fill="hold"/>
                                            <p:tgtEl>
                                              <p:spTgt spid="22"/>
                                            </p:tgtEl>
                                          </p:cBhvr>
                                          <p:by x="105000" y="105000"/>
                                        </p:animScale>
                                      </p:childTnLst>
                                    </p:cTn>
                                  </p:par>
                                </p:childTnLst>
                              </p:cTn>
                            </p:par>
                          </p:childTnLst>
                        </p:cTn>
                      </p:par>
                      <p:par>
                        <p:cTn id="78" fill="hold">
                          <p:stCondLst>
                            <p:cond delay="indefinite"/>
                          </p:stCondLst>
                          <p:childTnLst>
                            <p:par>
                              <p:cTn id="79" fill="hold">
                                <p:stCondLst>
                                  <p:cond delay="0"/>
                                </p:stCondLst>
                                <p:childTnLst>
                                  <p:par>
                                    <p:cTn id="80" presetID="21" presetClass="entr" presetSubtype="1" fill="hold" nodeType="click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wheel(1)">
                                          <p:cBhvr>
                                            <p:cTn id="8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3" grpId="0" animBg="1"/>
          <p:bldP spid="27" grpId="0" animBg="1"/>
          <p:bldP spid="5" grpId="0" build="allAtOnce" animBg="1"/>
          <p:bldP spid="5" grpId="1" build="allAtOnce" animBg="1"/>
          <p:bldP spid="22" grpId="0"/>
          <p:bldP spid="22" grpId="1"/>
          <p:bldP spid="24" grpId="0"/>
          <p:bldP spid="25" grpId="0"/>
          <p:bldP spid="12"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432" b="15164"/>
          <a:stretch/>
        </p:blipFill>
        <p:spPr bwMode="auto">
          <a:xfrm>
            <a:off x="0" y="104931"/>
            <a:ext cx="5485186" cy="4672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894789" y="1809750"/>
            <a:ext cx="4163611" cy="2523768"/>
          </a:xfrm>
          <a:prstGeom prst="rect">
            <a:avLst/>
          </a:prstGeom>
        </p:spPr>
        <p:txBody>
          <a:bodyPr wrap="square">
            <a:spAutoFit/>
          </a:bodyPr>
          <a:lstStyle/>
          <a:p>
            <a:pPr>
              <a:lnSpc>
                <a:spcPct val="150000"/>
              </a:lnSpc>
              <a:spcAft>
                <a:spcPts val="600"/>
              </a:spcAft>
            </a:pPr>
            <a:r>
              <a:rPr lang="en-US" sz="2000" dirty="0" smtClean="0">
                <a:solidFill>
                  <a:schemeClr val="bg1"/>
                </a:solidFill>
                <a:latin typeface="Gotham Light" pitchFamily="50" charset="0"/>
                <a:cs typeface="Gotham Light" pitchFamily="50" charset="0"/>
              </a:rPr>
              <a:t>  </a:t>
            </a:r>
            <a:r>
              <a:rPr lang="en-US" dirty="0" smtClean="0">
                <a:solidFill>
                  <a:schemeClr val="bg1"/>
                </a:solidFill>
                <a:latin typeface="Gotham Light" pitchFamily="50" charset="0"/>
                <a:cs typeface="Gotham Light" pitchFamily="50" charset="0"/>
              </a:rPr>
              <a:t>Community</a:t>
            </a:r>
          </a:p>
          <a:p>
            <a:pPr>
              <a:lnSpc>
                <a:spcPct val="150000"/>
              </a:lnSpc>
              <a:spcAft>
                <a:spcPts val="600"/>
              </a:spcAft>
            </a:pPr>
            <a:r>
              <a:rPr lang="en-US" dirty="0" smtClean="0">
                <a:solidFill>
                  <a:schemeClr val="bg1"/>
                </a:solidFill>
                <a:latin typeface="Gotham Light" pitchFamily="50" charset="0"/>
                <a:cs typeface="Gotham Light" pitchFamily="50" charset="0"/>
              </a:rPr>
              <a:t>  Consensus (Social Proof)</a:t>
            </a:r>
          </a:p>
          <a:p>
            <a:pPr>
              <a:lnSpc>
                <a:spcPct val="150000"/>
              </a:lnSpc>
              <a:spcAft>
                <a:spcPts val="600"/>
              </a:spcAft>
            </a:pPr>
            <a:r>
              <a:rPr lang="en-US" dirty="0" smtClean="0">
                <a:solidFill>
                  <a:schemeClr val="bg1"/>
                </a:solidFill>
                <a:latin typeface="Gotham Light" pitchFamily="50" charset="0"/>
                <a:cs typeface="Gotham Light" pitchFamily="50" charset="0"/>
              </a:rPr>
              <a:t>  Compassion Connection</a:t>
            </a:r>
          </a:p>
          <a:p>
            <a:pPr>
              <a:lnSpc>
                <a:spcPct val="150000"/>
              </a:lnSpc>
              <a:spcAft>
                <a:spcPts val="600"/>
              </a:spcAft>
            </a:pPr>
            <a:r>
              <a:rPr lang="en-US" dirty="0" smtClean="0">
                <a:solidFill>
                  <a:schemeClr val="bg1"/>
                </a:solidFill>
                <a:latin typeface="Gotham Light" pitchFamily="50" charset="0"/>
                <a:cs typeface="Gotham Light" pitchFamily="50" charset="0"/>
              </a:rPr>
              <a:t>  Care</a:t>
            </a:r>
          </a:p>
          <a:p>
            <a:pPr>
              <a:lnSpc>
                <a:spcPct val="150000"/>
              </a:lnSpc>
              <a:spcAft>
                <a:spcPts val="600"/>
              </a:spcAft>
            </a:pPr>
            <a:r>
              <a:rPr lang="en-US" dirty="0" smtClean="0">
                <a:solidFill>
                  <a:schemeClr val="bg1"/>
                </a:solidFill>
                <a:latin typeface="Gotham Light" pitchFamily="50" charset="0"/>
                <a:cs typeface="Gotham Light" pitchFamily="50" charset="0"/>
              </a:rPr>
              <a:t>  Call </a:t>
            </a:r>
            <a:r>
              <a:rPr lang="en-US" dirty="0">
                <a:solidFill>
                  <a:schemeClr val="bg1"/>
                </a:solidFill>
                <a:latin typeface="Gotham Light" pitchFamily="50" charset="0"/>
                <a:cs typeface="Gotham Light" pitchFamily="50" charset="0"/>
              </a:rPr>
              <a:t>t</a:t>
            </a:r>
            <a:r>
              <a:rPr lang="en-US" dirty="0" smtClean="0">
                <a:solidFill>
                  <a:schemeClr val="bg1"/>
                </a:solidFill>
                <a:latin typeface="Gotham Light" pitchFamily="50" charset="0"/>
                <a:cs typeface="Gotham Light" pitchFamily="50" charset="0"/>
              </a:rPr>
              <a:t>o Action</a:t>
            </a:r>
          </a:p>
        </p:txBody>
      </p:sp>
      <p:sp>
        <p:nvSpPr>
          <p:cNvPr id="5" name="Title 2"/>
          <p:cNvSpPr txBox="1">
            <a:spLocks/>
          </p:cNvSpPr>
          <p:nvPr/>
        </p:nvSpPr>
        <p:spPr>
          <a:xfrm rot="21310399">
            <a:off x="-447086" y="411732"/>
            <a:ext cx="9825138" cy="914400"/>
          </a:xfrm>
          <a:prstGeom prst="rect">
            <a:avLst/>
          </a:prstGeom>
          <a:blipFill>
            <a:blip r:embed="rId4" cstate="print"/>
            <a:stretch>
              <a:fillRect/>
            </a:stretch>
          </a:blipFill>
        </p:spPr>
        <p:txBody>
          <a:bodyPr vert="horz" lIns="365760" tIns="45720" rIns="91440" bIns="45720" rtlCol="0" anchor="ctr">
            <a:normAutofit/>
          </a:bodyPr>
          <a:lstStyle>
            <a:lvl1pPr algn="ctr">
              <a:spcBef>
                <a:spcPct val="0"/>
              </a:spcBef>
              <a:buNone/>
              <a:defRPr lang="en-US" sz="3200" b="1" dirty="0">
                <a:effectLst>
                  <a:outerShdw blurRad="50800" dist="25400" dir="5400000" algn="t" rotWithShape="0">
                    <a:prstClr val="black">
                      <a:alpha val="40000"/>
                    </a:prstClr>
                  </a:outerShdw>
                </a:effectLst>
                <a:latin typeface="Gotham Light" pitchFamily="50" charset="0"/>
                <a:ea typeface="+mj-ea"/>
                <a:cs typeface="Gotham Light" pitchFamily="50" charset="0"/>
              </a:defRPr>
            </a:lvl1pPr>
          </a:lstStyle>
          <a:p>
            <a:r>
              <a:rPr lang="en-US" dirty="0" smtClean="0"/>
              <a:t>USE </a:t>
            </a:r>
            <a:r>
              <a:rPr lang="en-US" dirty="0" smtClean="0">
                <a:latin typeface="Gotham Bold" pitchFamily="50" charset="0"/>
                <a:cs typeface="Gotham Bold" pitchFamily="50" charset="0"/>
              </a:rPr>
              <a:t>EMOTIONAL MOTIVATORS</a:t>
            </a:r>
            <a:endParaRPr lang="en-US" dirty="0">
              <a:latin typeface="Gotham Bold" pitchFamily="50" charset="0"/>
              <a:cs typeface="Gotham Bold" pitchFamily="50" charset="0"/>
            </a:endParaRPr>
          </a:p>
        </p:txBody>
      </p:sp>
      <p:sp>
        <p:nvSpPr>
          <p:cNvPr id="6" name="Oval 5"/>
          <p:cNvSpPr/>
          <p:nvPr/>
        </p:nvSpPr>
        <p:spPr>
          <a:xfrm>
            <a:off x="304800" y="876490"/>
            <a:ext cx="609600" cy="609600"/>
          </a:xfrm>
          <a:prstGeom prst="ellipse">
            <a:avLst/>
          </a:prstGeom>
          <a:solidFill>
            <a:srgbClr val="C4D751"/>
          </a:solidFill>
          <a:ln>
            <a:solidFill>
              <a:schemeClr val="accent5">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a:solidFill>
                  <a:schemeClr val="tx1"/>
                </a:solidFill>
                <a:latin typeface="Gotham Bold" pitchFamily="50" charset="0"/>
                <a:cs typeface="Gotham Bold" pitchFamily="50" charset="0"/>
              </a:rPr>
              <a:t>3</a:t>
            </a:r>
          </a:p>
        </p:txBody>
      </p:sp>
      <p:sp>
        <p:nvSpPr>
          <p:cNvPr id="7" name="TextBox 6"/>
          <p:cNvSpPr txBox="1"/>
          <p:nvPr/>
        </p:nvSpPr>
        <p:spPr>
          <a:xfrm>
            <a:off x="5562601" y="1224975"/>
            <a:ext cx="3581400" cy="584775"/>
          </a:xfrm>
          <a:prstGeom prst="rect">
            <a:avLst/>
          </a:prstGeom>
          <a:noFill/>
        </p:spPr>
        <p:txBody>
          <a:bodyPr wrap="square" rtlCol="0">
            <a:spAutoFit/>
          </a:bodyPr>
          <a:lstStyle/>
          <a:p>
            <a:r>
              <a:rPr lang="en-CA" sz="3200" b="1" i="1" dirty="0" smtClean="0">
                <a:solidFill>
                  <a:schemeClr val="bg1">
                    <a:lumMod val="95000"/>
                    <a:lumOff val="5000"/>
                  </a:schemeClr>
                </a:solidFill>
                <a:latin typeface="Trajan Pro" pitchFamily="18" charset="0"/>
              </a:rPr>
              <a:t>   The 5 C’s</a:t>
            </a:r>
            <a:endParaRPr lang="en-CA" sz="3200" b="1" i="1" dirty="0">
              <a:solidFill>
                <a:schemeClr val="bg1">
                  <a:lumMod val="95000"/>
                  <a:lumOff val="5000"/>
                </a:schemeClr>
              </a:solidFill>
              <a:latin typeface="Trajan Pro" pitchFamily="18" charset="0"/>
            </a:endParaRPr>
          </a:p>
        </p:txBody>
      </p:sp>
      <p:pic>
        <p:nvPicPr>
          <p:cNvPr id="8" name="Picture 2" descr="C:\Users\Creative\Desktop\1337624756_accepted_48.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03230" y="1962150"/>
            <a:ext cx="365760" cy="36576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Creative\Desktop\1337624756_accepted_48.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03230" y="2434590"/>
            <a:ext cx="365760" cy="36576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Creative\Desktop\1337624756_accepted_48.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03230" y="2952750"/>
            <a:ext cx="365760" cy="36576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Creative\Desktop\1337624756_accepted_48.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03230" y="3425190"/>
            <a:ext cx="365760" cy="36576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Creative\Desktop\1337624756_accepted_48.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05229" y="3943350"/>
            <a:ext cx="365760" cy="365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0959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iterate type="lt">
                                    <p:tmPct val="0"/>
                                  </p:iterate>
                                  <p:childTnLst>
                                    <p:set>
                                      <p:cBhvr>
                                        <p:cTn id="6" dur="1" fill="hold">
                                          <p:stCondLst>
                                            <p:cond delay="0"/>
                                          </p:stCondLst>
                                        </p:cTn>
                                        <p:tgtEl>
                                          <p:spTgt spid="5">
                                            <p:bg/>
                                          </p:spTgt>
                                        </p:tgtEl>
                                        <p:attrNameLst>
                                          <p:attrName>style.visibility</p:attrName>
                                        </p:attrNameLst>
                                      </p:cBhvr>
                                      <p:to>
                                        <p:strVal val="visible"/>
                                      </p:to>
                                    </p:set>
                                    <p:anim calcmode="lin" valueType="num">
                                      <p:cBhvr>
                                        <p:cTn id="7" dur="600" fill="hold"/>
                                        <p:tgtEl>
                                          <p:spTgt spid="5">
                                            <p:bg/>
                                          </p:spTgt>
                                        </p:tgtEl>
                                        <p:attrNameLst>
                                          <p:attrName>ppt_w</p:attrName>
                                        </p:attrNameLst>
                                      </p:cBhvr>
                                      <p:tavLst>
                                        <p:tav tm="0">
                                          <p:val>
                                            <p:fltVal val="0"/>
                                          </p:val>
                                        </p:tav>
                                        <p:tav tm="100000">
                                          <p:val>
                                            <p:strVal val="#ppt_w"/>
                                          </p:val>
                                        </p:tav>
                                      </p:tavLst>
                                    </p:anim>
                                    <p:anim calcmode="lin" valueType="num">
                                      <p:cBhvr>
                                        <p:cTn id="8" dur="600" fill="hold"/>
                                        <p:tgtEl>
                                          <p:spTgt spid="5">
                                            <p:bg/>
                                          </p:spTgt>
                                        </p:tgtEl>
                                        <p:attrNameLst>
                                          <p:attrName>ppt_h</p:attrName>
                                        </p:attrNameLst>
                                      </p:cBhvr>
                                      <p:tavLst>
                                        <p:tav tm="0">
                                          <p:val>
                                            <p:fltVal val="0"/>
                                          </p:val>
                                        </p:tav>
                                        <p:tav tm="100000">
                                          <p:val>
                                            <p:strVal val="#ppt_h"/>
                                          </p:val>
                                        </p:tav>
                                      </p:tavLst>
                                    </p:anim>
                                    <p:animEffect transition="in" filter="fade">
                                      <p:cBhvr>
                                        <p:cTn id="9" dur="600"/>
                                        <p:tgtEl>
                                          <p:spTgt spid="5">
                                            <p:bg/>
                                          </p:spTgt>
                                        </p:tgtEl>
                                      </p:cBhvr>
                                    </p:animEffect>
                                  </p:childTnLst>
                                </p:cTn>
                              </p:par>
                              <p:par>
                                <p:cTn id="10" presetID="53" presetClass="entr" presetSubtype="16" fill="hold" grpId="0" nodeType="withEffect">
                                  <p:stCondLst>
                                    <p:cond delay="0"/>
                                  </p:stCondLst>
                                  <p:iterate type="lt">
                                    <p:tmPct val="0"/>
                                  </p:iterate>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6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3" dur="6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4" dur="600"/>
                                        <p:tgtEl>
                                          <p:spTgt spid="5">
                                            <p:txEl>
                                              <p:pRg st="0" end="0"/>
                                            </p:txEl>
                                          </p:spTgt>
                                        </p:tgtEl>
                                      </p:cBhvr>
                                    </p:animEffect>
                                  </p:childTnLst>
                                </p:cTn>
                              </p:par>
                              <p:par>
                                <p:cTn id="15" presetID="42" presetClass="entr" presetSubtype="0" fill="hold" grpId="1" nodeType="withEffect">
                                  <p:stCondLst>
                                    <p:cond delay="0"/>
                                  </p:stCondLst>
                                  <p:iterate type="lt">
                                    <p:tmPct val="0"/>
                                  </p:iterate>
                                  <p:childTnLst>
                                    <p:set>
                                      <p:cBhvr>
                                        <p:cTn id="16" dur="1" fill="hold">
                                          <p:stCondLst>
                                            <p:cond delay="0"/>
                                          </p:stCondLst>
                                        </p:cTn>
                                        <p:tgtEl>
                                          <p:spTgt spid="5">
                                            <p:bg/>
                                          </p:spTgt>
                                        </p:tgtEl>
                                        <p:attrNameLst>
                                          <p:attrName>style.visibility</p:attrName>
                                        </p:attrNameLst>
                                      </p:cBhvr>
                                      <p:to>
                                        <p:strVal val="visible"/>
                                      </p:to>
                                    </p:set>
                                    <p:animEffect transition="in" filter="fade">
                                      <p:cBhvr>
                                        <p:cTn id="17" dur="600"/>
                                        <p:tgtEl>
                                          <p:spTgt spid="5">
                                            <p:bg/>
                                          </p:spTgt>
                                        </p:tgtEl>
                                      </p:cBhvr>
                                    </p:animEffect>
                                    <p:anim calcmode="lin" valueType="num">
                                      <p:cBhvr>
                                        <p:cTn id="18" dur="600" fill="hold"/>
                                        <p:tgtEl>
                                          <p:spTgt spid="5">
                                            <p:bg/>
                                          </p:spTgt>
                                        </p:tgtEl>
                                        <p:attrNameLst>
                                          <p:attrName>ppt_x</p:attrName>
                                        </p:attrNameLst>
                                      </p:cBhvr>
                                      <p:tavLst>
                                        <p:tav tm="0">
                                          <p:val>
                                            <p:strVal val="#ppt_x"/>
                                          </p:val>
                                        </p:tav>
                                        <p:tav tm="100000">
                                          <p:val>
                                            <p:strVal val="#ppt_x"/>
                                          </p:val>
                                        </p:tav>
                                      </p:tavLst>
                                    </p:anim>
                                    <p:anim calcmode="lin" valueType="num">
                                      <p:cBhvr>
                                        <p:cTn id="19" dur="600" fill="hold"/>
                                        <p:tgtEl>
                                          <p:spTgt spid="5">
                                            <p:bg/>
                                          </p:spTgt>
                                        </p:tgtEl>
                                        <p:attrNameLst>
                                          <p:attrName>ppt_y</p:attrName>
                                        </p:attrNameLst>
                                      </p:cBhvr>
                                      <p:tavLst>
                                        <p:tav tm="0">
                                          <p:val>
                                            <p:strVal val="#ppt_y+.1"/>
                                          </p:val>
                                        </p:tav>
                                        <p:tav tm="100000">
                                          <p:val>
                                            <p:strVal val="#ppt_y"/>
                                          </p:val>
                                        </p:tav>
                                      </p:tavLst>
                                    </p:anim>
                                  </p:childTnLst>
                                </p:cTn>
                              </p:par>
                              <p:par>
                                <p:cTn id="20" presetID="42" presetClass="entr" presetSubtype="0" fill="hold" grpId="1" nodeType="withEffect">
                                  <p:stCondLst>
                                    <p:cond delay="0"/>
                                  </p:stCondLst>
                                  <p:iterate type="lt">
                                    <p:tmPct val="0"/>
                                  </p:iterate>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600"/>
                                        <p:tgtEl>
                                          <p:spTgt spid="5">
                                            <p:txEl>
                                              <p:pRg st="0" end="0"/>
                                            </p:txEl>
                                          </p:spTgt>
                                        </p:tgtEl>
                                      </p:cBhvr>
                                    </p:animEffect>
                                    <p:anim calcmode="lin" valueType="num">
                                      <p:cBhvr>
                                        <p:cTn id="23" dur="6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4" dur="600" fill="hold"/>
                                        <p:tgtEl>
                                          <p:spTgt spid="5">
                                            <p:txEl>
                                              <p:pRg st="0" end="0"/>
                                            </p:txEl>
                                          </p:spTgt>
                                        </p:tgtEl>
                                        <p:attrNameLst>
                                          <p:attrName>ppt_y</p:attrName>
                                        </p:attrNameLst>
                                      </p:cBhvr>
                                      <p:tavLst>
                                        <p:tav tm="0">
                                          <p:val>
                                            <p:strVal val="#ppt_y+.1"/>
                                          </p:val>
                                        </p:tav>
                                        <p:tav tm="100000">
                                          <p:val>
                                            <p:strVal val="#ppt_y"/>
                                          </p:val>
                                        </p:tav>
                                      </p:tavLst>
                                    </p:anim>
                                  </p:childTnLst>
                                </p:cTn>
                              </p:par>
                              <p:par>
                                <p:cTn id="25" presetID="2" presetClass="entr" presetSubtype="8" fill="hold" grpId="0" nodeType="withEffect">
                                  <p:stCondLst>
                                    <p:cond delay="30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0-#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37"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arn(outVertical)">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ppt_x"/>
                                          </p:val>
                                        </p:tav>
                                        <p:tav tm="100000">
                                          <p:val>
                                            <p:strVal val="#ppt_x"/>
                                          </p:val>
                                        </p:tav>
                                      </p:tavLst>
                                    </p:anim>
                                    <p:anim calcmode="lin" valueType="num">
                                      <p:cBhvr additive="base">
                                        <p:cTn id="39" dur="500" fill="hold"/>
                                        <p:tgtEl>
                                          <p:spTgt spid="8"/>
                                        </p:tgtEl>
                                        <p:attrNameLst>
                                          <p:attrName>ppt_y</p:attrName>
                                        </p:attrNameLst>
                                      </p:cBhvr>
                                      <p:tavLst>
                                        <p:tav tm="0">
                                          <p:val>
                                            <p:strVal val="1+#ppt_h/2"/>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2">
                                            <p:txEl>
                                              <p:pRg st="0" end="0"/>
                                            </p:txEl>
                                          </p:spTgt>
                                        </p:tgtEl>
                                        <p:attrNameLst>
                                          <p:attrName>style.visibility</p:attrName>
                                        </p:attrNameLst>
                                      </p:cBhvr>
                                      <p:to>
                                        <p:strVal val="visible"/>
                                      </p:to>
                                    </p:set>
                                    <p:anim calcmode="lin" valueType="num">
                                      <p:cBhvr additive="base">
                                        <p:cTn id="42"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additive="base">
                                        <p:cTn id="48" dur="500" fill="hold"/>
                                        <p:tgtEl>
                                          <p:spTgt spid="9"/>
                                        </p:tgtEl>
                                        <p:attrNameLst>
                                          <p:attrName>ppt_x</p:attrName>
                                        </p:attrNameLst>
                                      </p:cBhvr>
                                      <p:tavLst>
                                        <p:tav tm="0">
                                          <p:val>
                                            <p:strVal val="#ppt_x"/>
                                          </p:val>
                                        </p:tav>
                                        <p:tav tm="100000">
                                          <p:val>
                                            <p:strVal val="#ppt_x"/>
                                          </p:val>
                                        </p:tav>
                                      </p:tavLst>
                                    </p:anim>
                                    <p:anim calcmode="lin" valueType="num">
                                      <p:cBhvr additive="base">
                                        <p:cTn id="49" dur="500" fill="hold"/>
                                        <p:tgtEl>
                                          <p:spTgt spid="9"/>
                                        </p:tgtEl>
                                        <p:attrNameLst>
                                          <p:attrName>ppt_y</p:attrName>
                                        </p:attrNameLst>
                                      </p:cBhvr>
                                      <p:tavLst>
                                        <p:tav tm="0">
                                          <p:val>
                                            <p:strVal val="1+#ppt_h/2"/>
                                          </p:val>
                                        </p:tav>
                                        <p:tav tm="100000">
                                          <p:val>
                                            <p:strVal val="#ppt_y"/>
                                          </p:val>
                                        </p:tav>
                                      </p:tavLst>
                                    </p:anim>
                                  </p:childTnLst>
                                </p:cTn>
                              </p:par>
                              <p:par>
                                <p:cTn id="50" presetID="2" presetClass="entr" presetSubtype="2" fill="hold" grpId="0" nodeType="withEffect">
                                  <p:stCondLst>
                                    <p:cond delay="0"/>
                                  </p:stCondLst>
                                  <p:childTnLst>
                                    <p:set>
                                      <p:cBhvr>
                                        <p:cTn id="51" dur="1" fill="hold">
                                          <p:stCondLst>
                                            <p:cond delay="0"/>
                                          </p:stCondLst>
                                        </p:cTn>
                                        <p:tgtEl>
                                          <p:spTgt spid="2">
                                            <p:txEl>
                                              <p:pRg st="1" end="1"/>
                                            </p:txEl>
                                          </p:spTgt>
                                        </p:tgtEl>
                                        <p:attrNameLst>
                                          <p:attrName>style.visibility</p:attrName>
                                        </p:attrNameLst>
                                      </p:cBhvr>
                                      <p:to>
                                        <p:strVal val="visible"/>
                                      </p:to>
                                    </p:set>
                                    <p:anim calcmode="lin" valueType="num">
                                      <p:cBhvr additive="base">
                                        <p:cTn id="52"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53"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10"/>
                                        </p:tgtEl>
                                        <p:attrNameLst>
                                          <p:attrName>style.visibility</p:attrName>
                                        </p:attrNameLst>
                                      </p:cBhvr>
                                      <p:to>
                                        <p:strVal val="visible"/>
                                      </p:to>
                                    </p:set>
                                    <p:anim calcmode="lin" valueType="num">
                                      <p:cBhvr additive="base">
                                        <p:cTn id="58" dur="500" fill="hold"/>
                                        <p:tgtEl>
                                          <p:spTgt spid="10"/>
                                        </p:tgtEl>
                                        <p:attrNameLst>
                                          <p:attrName>ppt_x</p:attrName>
                                        </p:attrNameLst>
                                      </p:cBhvr>
                                      <p:tavLst>
                                        <p:tav tm="0">
                                          <p:val>
                                            <p:strVal val="#ppt_x"/>
                                          </p:val>
                                        </p:tav>
                                        <p:tav tm="100000">
                                          <p:val>
                                            <p:strVal val="#ppt_x"/>
                                          </p:val>
                                        </p:tav>
                                      </p:tavLst>
                                    </p:anim>
                                    <p:anim calcmode="lin" valueType="num">
                                      <p:cBhvr additive="base">
                                        <p:cTn id="59" dur="500" fill="hold"/>
                                        <p:tgtEl>
                                          <p:spTgt spid="10"/>
                                        </p:tgtEl>
                                        <p:attrNameLst>
                                          <p:attrName>ppt_y</p:attrName>
                                        </p:attrNameLst>
                                      </p:cBhvr>
                                      <p:tavLst>
                                        <p:tav tm="0">
                                          <p:val>
                                            <p:strVal val="1+#ppt_h/2"/>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2">
                                            <p:txEl>
                                              <p:pRg st="2" end="2"/>
                                            </p:txEl>
                                          </p:spTgt>
                                        </p:tgtEl>
                                        <p:attrNameLst>
                                          <p:attrName>style.visibility</p:attrName>
                                        </p:attrNameLst>
                                      </p:cBhvr>
                                      <p:to>
                                        <p:strVal val="visible"/>
                                      </p:to>
                                    </p:set>
                                    <p:anim calcmode="lin" valueType="num">
                                      <p:cBhvr additive="base">
                                        <p:cTn id="62"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63"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additive="base">
                                        <p:cTn id="68" dur="500" fill="hold"/>
                                        <p:tgtEl>
                                          <p:spTgt spid="11"/>
                                        </p:tgtEl>
                                        <p:attrNameLst>
                                          <p:attrName>ppt_x</p:attrName>
                                        </p:attrNameLst>
                                      </p:cBhvr>
                                      <p:tavLst>
                                        <p:tav tm="0">
                                          <p:val>
                                            <p:strVal val="#ppt_x"/>
                                          </p:val>
                                        </p:tav>
                                        <p:tav tm="100000">
                                          <p:val>
                                            <p:strVal val="#ppt_x"/>
                                          </p:val>
                                        </p:tav>
                                      </p:tavLst>
                                    </p:anim>
                                    <p:anim calcmode="lin" valueType="num">
                                      <p:cBhvr additive="base">
                                        <p:cTn id="69" dur="500" fill="hold"/>
                                        <p:tgtEl>
                                          <p:spTgt spid="11"/>
                                        </p:tgtEl>
                                        <p:attrNameLst>
                                          <p:attrName>ppt_y</p:attrName>
                                        </p:attrNameLst>
                                      </p:cBhvr>
                                      <p:tavLst>
                                        <p:tav tm="0">
                                          <p:val>
                                            <p:strVal val="1+#ppt_h/2"/>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2">
                                            <p:txEl>
                                              <p:pRg st="3" end="3"/>
                                            </p:txEl>
                                          </p:spTgt>
                                        </p:tgtEl>
                                        <p:attrNameLst>
                                          <p:attrName>style.visibility</p:attrName>
                                        </p:attrNameLst>
                                      </p:cBhvr>
                                      <p:to>
                                        <p:strVal val="visible"/>
                                      </p:to>
                                    </p:set>
                                    <p:anim calcmode="lin" valueType="num">
                                      <p:cBhvr additive="base">
                                        <p:cTn id="72" dur="5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73"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2" fill="hold" grpId="0" nodeType="clickEffect">
                                  <p:stCondLst>
                                    <p:cond delay="0"/>
                                  </p:stCondLst>
                                  <p:childTnLst>
                                    <p:set>
                                      <p:cBhvr>
                                        <p:cTn id="77" dur="1" fill="hold">
                                          <p:stCondLst>
                                            <p:cond delay="0"/>
                                          </p:stCondLst>
                                        </p:cTn>
                                        <p:tgtEl>
                                          <p:spTgt spid="2">
                                            <p:txEl>
                                              <p:pRg st="4" end="4"/>
                                            </p:txEl>
                                          </p:spTgt>
                                        </p:tgtEl>
                                        <p:attrNameLst>
                                          <p:attrName>style.visibility</p:attrName>
                                        </p:attrNameLst>
                                      </p:cBhvr>
                                      <p:to>
                                        <p:strVal val="visible"/>
                                      </p:to>
                                    </p:set>
                                    <p:anim calcmode="lin" valueType="num">
                                      <p:cBhvr additive="base">
                                        <p:cTn id="78" dur="5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79" dur="500" fill="hold"/>
                                        <p:tgtEl>
                                          <p:spTgt spid="2">
                                            <p:txEl>
                                              <p:pRg st="4" end="4"/>
                                            </p:txEl>
                                          </p:spTgt>
                                        </p:tgtEl>
                                        <p:attrNameLst>
                                          <p:attrName>ppt_y</p:attrName>
                                        </p:attrNameLst>
                                      </p:cBhvr>
                                      <p:tavLst>
                                        <p:tav tm="0">
                                          <p:val>
                                            <p:strVal val="#ppt_y"/>
                                          </p:val>
                                        </p:tav>
                                        <p:tav tm="100000">
                                          <p:val>
                                            <p:strVal val="#ppt_y"/>
                                          </p:val>
                                        </p:tav>
                                      </p:tavLst>
                                    </p:anim>
                                  </p:childTnLst>
                                </p:cTn>
                              </p:par>
                              <p:par>
                                <p:cTn id="80" presetID="2" presetClass="entr" presetSubtype="4" fill="hold" nodeType="withEffect">
                                  <p:stCondLst>
                                    <p:cond delay="0"/>
                                  </p:stCondLst>
                                  <p:childTnLst>
                                    <p:set>
                                      <p:cBhvr>
                                        <p:cTn id="81" dur="1" fill="hold">
                                          <p:stCondLst>
                                            <p:cond delay="0"/>
                                          </p:stCondLst>
                                        </p:cTn>
                                        <p:tgtEl>
                                          <p:spTgt spid="12"/>
                                        </p:tgtEl>
                                        <p:attrNameLst>
                                          <p:attrName>style.visibility</p:attrName>
                                        </p:attrNameLst>
                                      </p:cBhvr>
                                      <p:to>
                                        <p:strVal val="visible"/>
                                      </p:to>
                                    </p:set>
                                    <p:anim calcmode="lin" valueType="num">
                                      <p:cBhvr additive="base">
                                        <p:cTn id="82" dur="500" fill="hold"/>
                                        <p:tgtEl>
                                          <p:spTgt spid="12"/>
                                        </p:tgtEl>
                                        <p:attrNameLst>
                                          <p:attrName>ppt_x</p:attrName>
                                        </p:attrNameLst>
                                      </p:cBhvr>
                                      <p:tavLst>
                                        <p:tav tm="0">
                                          <p:val>
                                            <p:strVal val="#ppt_x"/>
                                          </p:val>
                                        </p:tav>
                                        <p:tav tm="100000">
                                          <p:val>
                                            <p:strVal val="#ppt_x"/>
                                          </p:val>
                                        </p:tav>
                                      </p:tavLst>
                                    </p:anim>
                                    <p:anim calcmode="lin" valueType="num">
                                      <p:cBhvr additive="base">
                                        <p:cTn id="8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4"/>
      <p:bldP spid="5" grpId="0" build="allAtOnce" animBg="1"/>
      <p:bldP spid="5" grpId="1" uiExpand="1" build="allAtOnce" animBg="1"/>
      <p:bldP spid="6" grpId="0" animBg="1"/>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2594</TotalTime>
  <Words>3393</Words>
  <Application>Microsoft Office PowerPoint</Application>
  <PresentationFormat>On-screen Show (16:9)</PresentationFormat>
  <Paragraphs>257</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Creative</dc:creator>
  <cp:lastModifiedBy>Admin</cp:lastModifiedBy>
  <cp:revision>183</cp:revision>
  <dcterms:created xsi:type="dcterms:W3CDTF">2012-04-30T10:15:44Z</dcterms:created>
  <dcterms:modified xsi:type="dcterms:W3CDTF">2012-07-23T20:03:43Z</dcterms:modified>
</cp:coreProperties>
</file>